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 Condensed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swa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Condensed-bold.fntdata"/><Relationship Id="rId16" Type="http://schemas.openxmlformats.org/officeDocument/2006/relationships/font" Target="fonts/RobotoCondensed-regular.fntdata"/><Relationship Id="rId5" Type="http://schemas.openxmlformats.org/officeDocument/2006/relationships/slide" Target="slides/slide1.xml"/><Relationship Id="rId19" Type="http://schemas.openxmlformats.org/officeDocument/2006/relationships/font" Target="fonts/RobotoCondensed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Condensed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69850" lvl="2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69850" lvl="3" marL="1371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69850" lvl="4" marL="18288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69850" lvl="5" marL="2286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69850" lvl="6" marL="2743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69850" lvl="7" marL="3200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69850" lvl="8" marL="3657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bg>
      <p:bgPr>
        <a:solidFill>
          <a:srgbClr val="4BB5D9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5609679" y="2185857"/>
            <a:ext cx="3534651" cy="3432795"/>
            <a:chOff x="6172209" y="2656118"/>
            <a:chExt cx="2971794" cy="2886157"/>
          </a:xfrm>
        </p:grpSpPr>
        <p:sp>
          <p:nvSpPr>
            <p:cNvPr id="10" name="Shape 10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5" name="Shape 15"/>
          <p:cNvGrpSpPr/>
          <p:nvPr/>
        </p:nvGrpSpPr>
        <p:grpSpPr>
          <a:xfrm>
            <a:off x="-187" y="-324556"/>
            <a:ext cx="3068730" cy="1910898"/>
            <a:chOff x="-148" y="-215971"/>
            <a:chExt cx="2163667" cy="1347316"/>
          </a:xfrm>
        </p:grpSpPr>
        <p:sp>
          <p:nvSpPr>
            <p:cNvPr id="16" name="Shape 16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1" name="Shape 21"/>
          <p:cNvSpPr txBox="1"/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Oswald"/>
              <a:buNone/>
              <a:defRPr b="1" i="0" sz="50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5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Shape 140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141" name="Shape 141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6" name="Shape 146"/>
          <p:cNvSpPr txBox="1"/>
          <p:nvPr>
            <p:ph idx="1" type="body"/>
          </p:nvPr>
        </p:nvSpPr>
        <p:spPr>
          <a:xfrm>
            <a:off x="1097775" y="4025300"/>
            <a:ext cx="6948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27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27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grpSp>
        <p:nvGrpSpPr>
          <p:cNvPr id="147" name="Shape 147"/>
          <p:cNvGrpSpPr/>
          <p:nvPr/>
        </p:nvGrpSpPr>
        <p:grpSpPr>
          <a:xfrm>
            <a:off x="6791642" y="3181575"/>
            <a:ext cx="2352175" cy="2284393"/>
            <a:chOff x="6172209" y="2656118"/>
            <a:chExt cx="2971794" cy="2886157"/>
          </a:xfrm>
        </p:grpSpPr>
        <p:sp>
          <p:nvSpPr>
            <p:cNvPr id="148" name="Shape 148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48965" y="433880"/>
            <a:ext cx="8246100" cy="61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  <a:defRPr b="0" i="0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18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48966" y="1350111"/>
            <a:ext cx="8246100" cy="3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905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24" name="Shape 24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29" name="Shape 29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30" name="Shape 30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  <a:defRPr b="1" i="0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39" name="Shape 39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44" name="Shape 44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45" name="Shape 45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50" name="Shape 50"/>
          <p:cNvSpPr txBox="1"/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  <a:defRPr b="1" i="0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18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55" name="Shape 55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0" name="Shape 60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61" name="Shape 61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bg>
      <p:bgPr>
        <a:solidFill>
          <a:srgbClr val="FF99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68" name="Shape 68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73" name="Shape 73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74" name="Shape 74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79" name="Shape 79"/>
          <p:cNvSpPr txBox="1"/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Oswald"/>
              <a:buNone/>
              <a:defRPr b="1" i="0" sz="36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rtl="0">
              <a:spcBef>
                <a:spcPts val="0"/>
              </a:spcBef>
              <a:buClr>
                <a:srgbClr val="FFFFFF"/>
              </a:buClr>
              <a:buSzPct val="100000"/>
              <a:buFont typeface="Oswald"/>
              <a:buNone/>
              <a:defRPr b="1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2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Condensed"/>
              <a:buNone/>
              <a:defRPr b="0" i="0" sz="30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»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⋄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⋄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⋄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⋄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⋄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●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○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152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Char char="■"/>
              <a:defRPr b="0" i="0" sz="24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grpSp>
        <p:nvGrpSpPr>
          <p:cNvPr id="83" name="Shape 83"/>
          <p:cNvGrpSpPr/>
          <p:nvPr/>
        </p:nvGrpSpPr>
        <p:grpSpPr>
          <a:xfrm>
            <a:off x="5609679" y="2185857"/>
            <a:ext cx="3534651" cy="3432795"/>
            <a:chOff x="6172209" y="2656118"/>
            <a:chExt cx="2971794" cy="2886157"/>
          </a:xfrm>
        </p:grpSpPr>
        <p:sp>
          <p:nvSpPr>
            <p:cNvPr id="84" name="Shape 84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89" name="Shape 89"/>
          <p:cNvGrpSpPr/>
          <p:nvPr/>
        </p:nvGrpSpPr>
        <p:grpSpPr>
          <a:xfrm>
            <a:off x="-187" y="-324556"/>
            <a:ext cx="3068730" cy="1910898"/>
            <a:chOff x="-148" y="-215971"/>
            <a:chExt cx="2163667" cy="1347316"/>
          </a:xfrm>
        </p:grpSpPr>
        <p:sp>
          <p:nvSpPr>
            <p:cNvPr id="90" name="Shape 90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6791642" y="3181575"/>
            <a:ext cx="2352175" cy="2284393"/>
            <a:chOff x="6172209" y="2656118"/>
            <a:chExt cx="2971794" cy="2886157"/>
          </a:xfrm>
        </p:grpSpPr>
        <p:sp>
          <p:nvSpPr>
            <p:cNvPr id="97" name="Shape 97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02" name="Shape 102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103" name="Shape 103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08" name="Shape 108"/>
          <p:cNvSpPr txBox="1"/>
          <p:nvPr>
            <p:ph type="title"/>
          </p:nvPr>
        </p:nvSpPr>
        <p:spPr>
          <a:xfrm>
            <a:off x="1031425" y="1149725"/>
            <a:ext cx="63210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  <a:defRPr b="1" i="0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rt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031425" y="1830425"/>
            <a:ext cx="2037600" cy="30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3173275" y="1830425"/>
            <a:ext cx="2037600" cy="30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3" type="body"/>
          </p:nvPr>
        </p:nvSpPr>
        <p:spPr>
          <a:xfrm>
            <a:off x="5315125" y="1830425"/>
            <a:ext cx="2037600" cy="30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0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16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ansparent Shapes">
    <p:bg>
      <p:bgPr>
        <a:solidFill>
          <a:srgbClr val="3796B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114" name="Shape 114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FFFFFF">
                <a:alpha val="32941"/>
              </a:srgbClr>
            </a:solidFill>
            <a:ln>
              <a:noFill/>
            </a:ln>
          </p:spPr>
        </p:sp>
      </p:grpSp>
      <p:grpSp>
        <p:nvGrpSpPr>
          <p:cNvPr id="119" name="Shape 119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120" name="Shape 120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FFFFFF">
                <a:alpha val="32941"/>
              </a:srgb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Shape 126"/>
          <p:cNvGrpSpPr/>
          <p:nvPr/>
        </p:nvGrpSpPr>
        <p:grpSpPr>
          <a:xfrm>
            <a:off x="6172209" y="2656118"/>
            <a:ext cx="2971794" cy="2886157"/>
            <a:chOff x="6172209" y="2656118"/>
            <a:chExt cx="2971794" cy="2886157"/>
          </a:xfrm>
        </p:grpSpPr>
        <p:sp>
          <p:nvSpPr>
            <p:cNvPr id="127" name="Shape 127"/>
            <p:cNvSpPr/>
            <p:nvPr/>
          </p:nvSpPr>
          <p:spPr>
            <a:xfrm flipH="1" rot="9208626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 flipH="1" rot="9208633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 flipH="1" rot="9208606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 flipH="1" rot="9208678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8289303" y="2656118"/>
              <a:ext cx="854700" cy="1929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2" name="Shape 132"/>
          <p:cNvGrpSpPr/>
          <p:nvPr/>
        </p:nvGrpSpPr>
        <p:grpSpPr>
          <a:xfrm>
            <a:off x="-148" y="-228035"/>
            <a:ext cx="2163667" cy="1347316"/>
            <a:chOff x="-148" y="-215971"/>
            <a:chExt cx="2163667" cy="1347316"/>
          </a:xfrm>
        </p:grpSpPr>
        <p:sp>
          <p:nvSpPr>
            <p:cNvPr id="133" name="Shape 133"/>
            <p:cNvSpPr/>
            <p:nvPr/>
          </p:nvSpPr>
          <p:spPr>
            <a:xfrm flipH="1" rot="-1591408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 flipH="1" rot="-159137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 flipH="1" rot="-1591339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 flipH="1" rot="-1591322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-8890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 rot="10800000">
              <a:off x="-148" y="70872"/>
              <a:ext cx="380400" cy="858000"/>
            </a:xfrm>
            <a:custGeom>
              <a:pathLst>
                <a:path extrusionOk="0" h="120000" w="120000">
                  <a:moveTo>
                    <a:pt x="60855" y="0"/>
                  </a:moveTo>
                  <a:lnTo>
                    <a:pt x="0" y="12910"/>
                  </a:lnTo>
                  <a:lnTo>
                    <a:pt x="120000" y="120000"/>
                  </a:lnTo>
                  <a:lnTo>
                    <a:pt x="120000" y="52785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38" name="Shape 138"/>
          <p:cNvSpPr txBox="1"/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  <a:defRPr b="1" i="0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  <a:defRPr b="1" i="0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b="1" sz="30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127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127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127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●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○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127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■"/>
              <a:defRPr b="0" i="0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ctrTitle"/>
          </p:nvPr>
        </p:nvSpPr>
        <p:spPr>
          <a:xfrm>
            <a:off x="3410900" y="1097050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317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Oswald"/>
              <a:buNone/>
            </a:pPr>
            <a:r>
              <a:rPr b="1" i="0" lang="en" sz="50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MESA Prosthetic Arm Competition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525" y="2705500"/>
            <a:ext cx="3219182" cy="2055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High School Set-Up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50" y="1938550"/>
            <a:ext cx="4275534" cy="2112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21523" y="2016025"/>
            <a:ext cx="1966185" cy="1959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Scoring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Best point-to-time ratio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Middle School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Points per zone: 15/30/40/50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High School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Points per cup: 20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points for sketches and materials table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20% deduction for incomplete engineering notebook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General Guidelines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2 - 3 students per team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Grades 6, 7/8, 9/10, 11/12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Materials: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Anything, excluding hazardous materials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Device MUST be labeled with: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Full names, school, grade, MESA center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General Guidelines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MUST have at least two artificial fingers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Two are REQUIRED to move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Arm operating device MUST be immobilized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Unencumbered arm can only be used to hold and organize the workspace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MUST have engineering notebook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Engineering Notebook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Introduction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One page introduction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Half page description of two different medical reasons why someone might need a prosthetic arm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Only one one can be a type of trauma/injury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Daily Entries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At least 10 dated daily entries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Engineering Notebook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Project Sketches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One anatomical sketch of an arm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One sketch of the final device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Correctly label eight required anatomical structures 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t/>
            </a:r>
            <a:endParaRPr b="0" i="0" sz="2000" u="none" cap="none" strike="noStrik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Applied Mathematics, calculate: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Work done by fingers (W = Fd)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Grab and release speed of fingers (D = rt)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Required Anatomical Structures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Radius/Ulna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Flexor Carpi Ulnaris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Radiocarpal Joint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Carpus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Carpometacarpal Joint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Metacarpus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Phalanges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Tendons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Engineering Notebook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Must contain “Materials Table”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⋄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List of materials utilized for required anatomical structures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50" y="2807675"/>
            <a:ext cx="4848623" cy="161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Important Judging Notes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905350" y="1494675"/>
            <a:ext cx="6282900" cy="3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Repairs will only be allowed with duplicate parts/materials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Only two non-consecutive trials are allowed (including mistrials)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Teams must demonstrate immobilization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60 seconds for preparation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60 seconds for trial run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Char char="»"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Time called upon completion or when time runs out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2298900" y="28057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ct val="100000"/>
              <a:buFont typeface="Oswald"/>
              <a:buNone/>
            </a:pPr>
            <a:r>
              <a:rPr b="1" i="0" lang="en" sz="3000" u="none" cap="none" strike="noStrik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Middle School Set-Up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75" y="2143288"/>
            <a:ext cx="1866153" cy="1797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72900" y="1876600"/>
            <a:ext cx="2548360" cy="2329833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>
            <p:ph idx="1" type="body"/>
          </p:nvPr>
        </p:nvSpPr>
        <p:spPr>
          <a:xfrm>
            <a:off x="1021875" y="1655050"/>
            <a:ext cx="13935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Target Area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3734250" y="2828163"/>
            <a:ext cx="16755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Working Area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734250" y="1446088"/>
            <a:ext cx="16755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ct val="100000"/>
              <a:buFont typeface="Roboto Condensed"/>
              <a:buNone/>
            </a:pPr>
            <a:r>
              <a:rPr b="0" i="0" lang="en" sz="2000" u="none" cap="none" strike="noStrik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Launch 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