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63" r:id="rId6"/>
    <p:sldId id="264" r:id="rId7"/>
    <p:sldId id="260" r:id="rId8"/>
    <p:sldId id="259" r:id="rId9"/>
    <p:sldId id="261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992843258153701"/>
          <c:y val="4.2888679182759598E-2"/>
          <c:w val="0.63163185341725103"/>
          <c:h val="0.8396009833158389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Sheet1!$B$4:$B$18</c:f>
              <c:strCache>
                <c:ptCount val="15"/>
                <c:pt idx="0">
                  <c:v>Ecologist</c:v>
                </c:pt>
                <c:pt idx="1">
                  <c:v>Marine Biologist</c:v>
                </c:pt>
                <c:pt idx="2">
                  <c:v>Zoologist</c:v>
                </c:pt>
                <c:pt idx="3">
                  <c:v>Biologist</c:v>
                </c:pt>
                <c:pt idx="4">
                  <c:v>Registered Nurse</c:v>
                </c:pt>
                <c:pt idx="5">
                  <c:v>Chemist</c:v>
                </c:pt>
                <c:pt idx="6">
                  <c:v>Biochemist</c:v>
                </c:pt>
                <c:pt idx="7">
                  <c:v>Veterinarian</c:v>
                </c:pt>
                <c:pt idx="8">
                  <c:v>Biomedical Engineer</c:v>
                </c:pt>
                <c:pt idx="9">
                  <c:v>Chemical Engineer</c:v>
                </c:pt>
                <c:pt idx="10">
                  <c:v>Physicist</c:v>
                </c:pt>
                <c:pt idx="11">
                  <c:v>Optometrist</c:v>
                </c:pt>
                <c:pt idx="12">
                  <c:v>Dentist</c:v>
                </c:pt>
                <c:pt idx="13">
                  <c:v>Physician</c:v>
                </c:pt>
                <c:pt idx="14">
                  <c:v>Surgeon</c:v>
                </c:pt>
              </c:strCache>
            </c:strRef>
          </c:cat>
          <c:val>
            <c:numRef>
              <c:f>Sheet1!$C$4:$C$18</c:f>
              <c:numCache>
                <c:formatCode>\$#,##0</c:formatCode>
                <c:ptCount val="15"/>
                <c:pt idx="0">
                  <c:v>50000</c:v>
                </c:pt>
                <c:pt idx="1">
                  <c:v>52000</c:v>
                </c:pt>
                <c:pt idx="2">
                  <c:v>54000</c:v>
                </c:pt>
                <c:pt idx="3">
                  <c:v>62000</c:v>
                </c:pt>
                <c:pt idx="4">
                  <c:v>65000</c:v>
                </c:pt>
                <c:pt idx="5">
                  <c:v>77000</c:v>
                </c:pt>
                <c:pt idx="6">
                  <c:v>79000</c:v>
                </c:pt>
                <c:pt idx="7">
                  <c:v>85000</c:v>
                </c:pt>
                <c:pt idx="8">
                  <c:v>94000</c:v>
                </c:pt>
                <c:pt idx="9">
                  <c:v>104000</c:v>
                </c:pt>
                <c:pt idx="10">
                  <c:v>106000</c:v>
                </c:pt>
                <c:pt idx="11">
                  <c:v>110000</c:v>
                </c:pt>
                <c:pt idx="12">
                  <c:v>145000</c:v>
                </c:pt>
                <c:pt idx="13">
                  <c:v>190000</c:v>
                </c:pt>
                <c:pt idx="14">
                  <c:v>340000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22432"/>
        <c:axId val="33961088"/>
      </c:barChart>
      <c:catAx>
        <c:axId val="33922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961088"/>
        <c:crosses val="autoZero"/>
        <c:auto val="1"/>
        <c:lblAlgn val="ctr"/>
        <c:lblOffset val="100"/>
        <c:noMultiLvlLbl val="0"/>
      </c:catAx>
      <c:valAx>
        <c:axId val="33961088"/>
        <c:scaling>
          <c:orientation val="minMax"/>
        </c:scaling>
        <c:delete val="0"/>
        <c:axPos val="b"/>
        <c:majorGridlines/>
        <c:numFmt formatCode="\$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92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3B04D5-5762-004C-A3B8-0FAB8AF4725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0700820-7E62-F941-AFD5-C88B35E842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4267200"/>
            <a:ext cx="5181600" cy="933450"/>
          </a:xfrm>
        </p:spPr>
        <p:txBody>
          <a:bodyPr>
            <a:noAutofit/>
          </a:bodyPr>
          <a:lstStyle/>
          <a:p>
            <a:r>
              <a:rPr lang="en-US" sz="6800" dirty="0" smtClean="0"/>
              <a:t>Careers In</a:t>
            </a:r>
            <a:br>
              <a:rPr lang="en-US" sz="6800" dirty="0" smtClean="0"/>
            </a:br>
            <a:r>
              <a:rPr lang="en-US" sz="6800" dirty="0" smtClean="0"/>
              <a:t>Science</a:t>
            </a:r>
            <a:endParaRPr lang="en-US" sz="6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76400" y="-1066800"/>
            <a:ext cx="4038600" cy="748553"/>
          </a:xfrm>
        </p:spPr>
        <p:txBody>
          <a:bodyPr/>
          <a:lstStyle/>
          <a:p>
            <a:r>
              <a:rPr lang="en-US" dirty="0" smtClean="0"/>
              <a:t>Discover the Possibilities</a:t>
            </a:r>
            <a:endParaRPr lang="en-US" dirty="0"/>
          </a:p>
        </p:txBody>
      </p:sp>
      <p:pic>
        <p:nvPicPr>
          <p:cNvPr id="8" name="Picture 7" descr="mesa-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5558118"/>
            <a:ext cx="4343400" cy="898842"/>
          </a:xfrm>
          <a:prstGeom prst="rect">
            <a:avLst/>
          </a:prstGeom>
        </p:spPr>
      </p:pic>
      <p:pic>
        <p:nvPicPr>
          <p:cNvPr id="10" name="Picture 9" descr="ChemistryHeader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4326996" cy="199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69200" cy="811306"/>
          </a:xfrm>
        </p:spPr>
        <p:txBody>
          <a:bodyPr/>
          <a:lstStyle/>
          <a:p>
            <a:r>
              <a:rPr lang="en-US" dirty="0" smtClean="0"/>
              <a:t>Physicist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98475" y="1295400"/>
            <a:ext cx="3997325" cy="39925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Physics is the science of matter and its motion, as well as space and time (force, energy, mass, charge)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800600" y="2057400"/>
            <a:ext cx="4038600" cy="2656086"/>
          </a:xfrm>
          <a:solidFill>
            <a:schemeClr val="bg2"/>
          </a:solidFill>
          <a:ln w="50800" cap="rnd" cmpd="dbl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 smtClean="0"/>
              <a:t>Some Careers within Physics: </a:t>
            </a:r>
          </a:p>
          <a:p>
            <a:r>
              <a:rPr lang="en-US" sz="2000" dirty="0" smtClean="0"/>
              <a:t>Astronomy</a:t>
            </a:r>
          </a:p>
          <a:p>
            <a:r>
              <a:rPr lang="en-US" sz="2000" dirty="0" smtClean="0"/>
              <a:t>Computer Science</a:t>
            </a:r>
          </a:p>
          <a:p>
            <a:r>
              <a:rPr lang="en-US" sz="2000" dirty="0" smtClean="0"/>
              <a:t>Physics Education</a:t>
            </a:r>
          </a:p>
          <a:p>
            <a:r>
              <a:rPr lang="en-US" sz="2000" dirty="0" smtClean="0"/>
              <a:t>Nuclear Physics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00600" y="457200"/>
            <a:ext cx="3267075" cy="1219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Undergraduate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Major: 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physicist_salar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63" y="3352800"/>
            <a:ext cx="2420937" cy="3091928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3200400" y="5105400"/>
            <a:ext cx="3429000" cy="1414617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3352800" y="5334000"/>
            <a:ext cx="312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Design &amp; Test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Experiments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Engineering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3581400" y="1600199"/>
            <a:ext cx="5334000" cy="2743201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Biomedical Engineer</a:t>
            </a:r>
          </a:p>
          <a:p>
            <a:pPr lvl="1"/>
            <a:r>
              <a:rPr lang="en-US" sz="2500" dirty="0" smtClean="0"/>
              <a:t>Develops devices and procedures to solve medical and health related problems</a:t>
            </a:r>
          </a:p>
          <a:p>
            <a:pPr lvl="1"/>
            <a:r>
              <a:rPr lang="en-US" sz="2500" dirty="0" smtClean="0"/>
              <a:t>Major: Biomedical Engineering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381000" y="3962400"/>
            <a:ext cx="4876800" cy="20574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Chemical Engineer</a:t>
            </a:r>
          </a:p>
          <a:p>
            <a:pPr lvl="1"/>
            <a:r>
              <a:rPr lang="en-US" sz="2500" dirty="0" smtClean="0"/>
              <a:t>Solve problems involving the production or use of chemicals, fuel, drugs, and food. </a:t>
            </a:r>
          </a:p>
          <a:p>
            <a:pPr lvl="1"/>
            <a:endParaRPr lang="en-US" sz="2500" dirty="0"/>
          </a:p>
        </p:txBody>
      </p:sp>
      <p:pic>
        <p:nvPicPr>
          <p:cNvPr id="9" name="Picture 8" descr="chemical-engineer-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3543300" cy="2362200"/>
          </a:xfrm>
          <a:prstGeom prst="rect">
            <a:avLst/>
          </a:prstGeom>
        </p:spPr>
      </p:pic>
      <p:pic>
        <p:nvPicPr>
          <p:cNvPr id="10" name="Picture 9" descr="biomed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50181"/>
            <a:ext cx="3429000" cy="2283619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3886200" y="5334000"/>
            <a:ext cx="3429000" cy="1414617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4114800" y="5605617"/>
            <a:ext cx="312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Monitor Nuclear Plants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381000" y="5715000"/>
            <a:ext cx="3505200" cy="914399"/>
          </a:xfrm>
        </p:spPr>
        <p:txBody>
          <a:bodyPr>
            <a:normAutofit/>
          </a:bodyPr>
          <a:lstStyle/>
          <a:p>
            <a:pPr lvl="1"/>
            <a:r>
              <a:rPr lang="en-US" sz="2500" dirty="0" smtClean="0"/>
              <a:t>Major: Chemical Engineering </a:t>
            </a:r>
          </a:p>
          <a:p>
            <a:pPr lvl="1"/>
            <a:endParaRPr lang="en-US" sz="2500" dirty="0"/>
          </a:p>
        </p:txBody>
      </p:sp>
      <p:sp>
        <p:nvSpPr>
          <p:cNvPr id="16" name="Cloud 15"/>
          <p:cNvSpPr/>
          <p:nvPr/>
        </p:nvSpPr>
        <p:spPr>
          <a:xfrm>
            <a:off x="5797926" y="304800"/>
            <a:ext cx="2431674" cy="1414617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 rot="21146233">
            <a:off x="5728445" y="477456"/>
            <a:ext cx="26826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Design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Prosthetics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Salaries per Career 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98474" y="1129553"/>
          <a:ext cx="7826187" cy="473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Career In The Sciences Requires: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295400"/>
            <a:ext cx="3768682" cy="5181599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A Good Education</a:t>
            </a:r>
          </a:p>
          <a:p>
            <a:r>
              <a:rPr lang="en-US" sz="2000" dirty="0" smtClean="0"/>
              <a:t>High School Degree</a:t>
            </a:r>
          </a:p>
          <a:p>
            <a:pPr lvl="1"/>
            <a:r>
              <a:rPr lang="en-US" sz="2000" dirty="0" smtClean="0"/>
              <a:t>4 Years of Lab Science</a:t>
            </a:r>
          </a:p>
          <a:p>
            <a:r>
              <a:rPr lang="en-US" sz="2000" dirty="0" smtClean="0"/>
              <a:t>College Degree</a:t>
            </a:r>
          </a:p>
          <a:p>
            <a:pPr lvl="1"/>
            <a:r>
              <a:rPr lang="en-US" sz="2000" dirty="0" smtClean="0"/>
              <a:t>4-5 Years to get a Bachelor’s of Science or Bachelor’s of Arts depending on the program</a:t>
            </a:r>
          </a:p>
          <a:p>
            <a:r>
              <a:rPr lang="en-US" sz="2000" dirty="0" smtClean="0"/>
              <a:t>Advanced Degrees</a:t>
            </a:r>
          </a:p>
          <a:p>
            <a:pPr lvl="1"/>
            <a:r>
              <a:rPr lang="en-US" sz="2000" dirty="0" smtClean="0"/>
              <a:t>Required by many professions</a:t>
            </a:r>
          </a:p>
          <a:p>
            <a:pPr lvl="1"/>
            <a:r>
              <a:rPr lang="en-US" sz="2000" dirty="0" smtClean="0"/>
              <a:t>Additional 2-6 Years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053" y="1295401"/>
            <a:ext cx="3497947" cy="31242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000" b="1" u="sng" dirty="0" smtClean="0"/>
              <a:t>Extra Curricular &amp; Volunteer Work</a:t>
            </a:r>
          </a:p>
          <a:p>
            <a:r>
              <a:rPr lang="en-US" sz="2000" dirty="0" smtClean="0"/>
              <a:t>Job Shadowing</a:t>
            </a:r>
          </a:p>
          <a:p>
            <a:r>
              <a:rPr lang="en-US" sz="2000" dirty="0" smtClean="0"/>
              <a:t>Student Organizations and Associations</a:t>
            </a:r>
          </a:p>
          <a:p>
            <a:r>
              <a:rPr lang="en-US" sz="2000" dirty="0" smtClean="0"/>
              <a:t>Leadership Experience</a:t>
            </a:r>
          </a:p>
        </p:txBody>
      </p:sp>
      <p:pic>
        <p:nvPicPr>
          <p:cNvPr id="5" name="Picture 4" descr="Online-CAD-Degrees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238625"/>
            <a:ext cx="3646945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Doctor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98517" y="1295400"/>
            <a:ext cx="3921083" cy="48307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 person licensed to practice medicine as a physician, surgeon, dentist, or veterinarian.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495800" y="2560637"/>
            <a:ext cx="4267200" cy="3763963"/>
          </a:xfrm>
          <a:solidFill>
            <a:schemeClr val="bg2"/>
          </a:solidFill>
          <a:ln w="50800" cap="rnd" cmpd="dbl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 smtClean="0"/>
              <a:t>Further Requirements: </a:t>
            </a:r>
          </a:p>
          <a:p>
            <a:r>
              <a:rPr lang="en-US" sz="2000" dirty="0" smtClean="0"/>
              <a:t>Medical School</a:t>
            </a:r>
          </a:p>
          <a:p>
            <a:pPr lvl="1"/>
            <a:r>
              <a:rPr lang="en-US" sz="2000" dirty="0" smtClean="0"/>
              <a:t>Competitive application process</a:t>
            </a:r>
          </a:p>
          <a:p>
            <a:pPr lvl="2"/>
            <a:r>
              <a:rPr lang="en-US" sz="2000" dirty="0" smtClean="0"/>
              <a:t>Need a high GPA</a:t>
            </a:r>
          </a:p>
          <a:p>
            <a:pPr lvl="2"/>
            <a:r>
              <a:rPr lang="en-US" sz="2000" dirty="0" smtClean="0"/>
              <a:t>Letters of recommendation </a:t>
            </a:r>
          </a:p>
          <a:p>
            <a:pPr lvl="2"/>
            <a:r>
              <a:rPr lang="en-US" sz="2000" dirty="0" smtClean="0"/>
              <a:t>High MCAT scores </a:t>
            </a:r>
          </a:p>
          <a:p>
            <a:pPr lvl="2"/>
            <a:r>
              <a:rPr lang="en-US" sz="2000" dirty="0" smtClean="0"/>
              <a:t>Undergraduate research </a:t>
            </a:r>
          </a:p>
          <a:p>
            <a:pPr lvl="2"/>
            <a:r>
              <a:rPr lang="en-US" sz="2000" dirty="0" smtClean="0"/>
              <a:t>Relevant experience  </a:t>
            </a: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05326" y="304800"/>
            <a:ext cx="3549462" cy="2057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Undergraduate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Majors: 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major but must take a set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Core Science Classes (i.e. Biology, Chemistry, Physics)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150500_1344447163.9417_u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3921126" cy="2611531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993096" y="5289880"/>
            <a:ext cx="2502704" cy="126332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 rot="20853023">
            <a:off x="2374096" y="5620627"/>
            <a:ext cx="2016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Save Lives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Field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3886200" y="1143000"/>
            <a:ext cx="4419600" cy="2743201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Physician </a:t>
            </a:r>
          </a:p>
          <a:p>
            <a:pPr lvl="1"/>
            <a:r>
              <a:rPr lang="en-US" sz="2500" dirty="0" smtClean="0"/>
              <a:t>Studies, diagnoses, and treats diseases, and other physical or mental problems.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85629" y="4038600"/>
            <a:ext cx="4262685" cy="2286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Surgeon </a:t>
            </a:r>
          </a:p>
          <a:p>
            <a:pPr lvl="1"/>
            <a:r>
              <a:rPr lang="en-US" sz="2500" dirty="0" smtClean="0"/>
              <a:t>Practices Surgery: a medical treatment that involves cutting the body.  </a:t>
            </a:r>
          </a:p>
          <a:p>
            <a:pPr lvl="1"/>
            <a:endParaRPr lang="en-US" sz="2500" dirty="0"/>
          </a:p>
        </p:txBody>
      </p:sp>
      <p:pic>
        <p:nvPicPr>
          <p:cNvPr id="9" name="Picture 8" descr="Physicians Assistant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802"/>
            <a:ext cx="3886200" cy="2598398"/>
          </a:xfrm>
          <a:prstGeom prst="rect">
            <a:avLst/>
          </a:prstGeom>
        </p:spPr>
      </p:pic>
      <p:pic>
        <p:nvPicPr>
          <p:cNvPr id="10" name="Picture 9" descr="surge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78" y="3581400"/>
            <a:ext cx="3897922" cy="2895599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 rot="904424">
            <a:off x="5994200" y="3235643"/>
            <a:ext cx="3429000" cy="650557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 rot="848585">
            <a:off x="6222800" y="3276600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Repair Bodies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209800" y="3200400"/>
            <a:ext cx="2538514" cy="1120483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 rot="21056259">
            <a:off x="2418643" y="3281650"/>
            <a:ext cx="2219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Prescribe Medication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Field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85629" y="1371600"/>
            <a:ext cx="4772171" cy="20574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Veterinarian: Animal Doctor</a:t>
            </a:r>
          </a:p>
          <a:p>
            <a:pPr lvl="1"/>
            <a:r>
              <a:rPr lang="en-US" sz="2500" dirty="0" smtClean="0"/>
              <a:t>Requires the Veterinary College Admission Test (VCAT)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3886200" y="3429000"/>
            <a:ext cx="4876800" cy="3074987"/>
          </a:xfrm>
        </p:spPr>
        <p:txBody>
          <a:bodyPr>
            <a:normAutofit/>
          </a:bodyPr>
          <a:lstStyle/>
          <a:p>
            <a:r>
              <a:rPr lang="en-US" sz="2500" dirty="0" smtClean="0"/>
              <a:t>Dentist</a:t>
            </a:r>
          </a:p>
          <a:p>
            <a:pPr lvl="1"/>
            <a:r>
              <a:rPr lang="en-US" sz="2500" dirty="0" smtClean="0"/>
              <a:t>Dentistry: the science of preventing, diagnosing and treating diseases and injuries of the mouth</a:t>
            </a:r>
          </a:p>
        </p:txBody>
      </p:sp>
      <p:pic>
        <p:nvPicPr>
          <p:cNvPr id="10" name="Picture 9" descr="veterinary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0" y="228600"/>
            <a:ext cx="3803650" cy="2609066"/>
          </a:xfrm>
          <a:prstGeom prst="rect">
            <a:avLst/>
          </a:prstGeom>
        </p:spPr>
      </p:pic>
      <p:pic>
        <p:nvPicPr>
          <p:cNvPr id="16" name="Picture 15" descr="dentist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" y="3276600"/>
            <a:ext cx="3074988" cy="3074988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 rot="21228174">
            <a:off x="5410200" y="2475470"/>
            <a:ext cx="3429000" cy="95353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 rot="21133383">
            <a:off x="5562600" y="2651242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Care for Animals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loud 18"/>
          <p:cNvSpPr/>
          <p:nvPr/>
        </p:nvSpPr>
        <p:spPr>
          <a:xfrm rot="21228174">
            <a:off x="1898304" y="5722177"/>
            <a:ext cx="3429000" cy="95353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 rot="21133383">
            <a:off x="2050704" y="5897949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Protect Teeth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3886200" y="1219199"/>
            <a:ext cx="5334000" cy="2743201"/>
          </a:xfrm>
        </p:spPr>
        <p:txBody>
          <a:bodyPr>
            <a:normAutofit/>
          </a:bodyPr>
          <a:lstStyle/>
          <a:p>
            <a:r>
              <a:rPr lang="en-US" sz="2500" dirty="0" smtClean="0"/>
              <a:t>Optometrist</a:t>
            </a:r>
          </a:p>
          <a:p>
            <a:pPr lvl="1"/>
            <a:r>
              <a:rPr lang="en-US" sz="2500" dirty="0" smtClean="0"/>
              <a:t>Optometry: a health care profession concerned with the eyes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85629" y="4038600"/>
            <a:ext cx="4262685" cy="2286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Registered Nurse (RN) </a:t>
            </a:r>
          </a:p>
          <a:p>
            <a:pPr lvl="1"/>
            <a:r>
              <a:rPr lang="en-US" sz="2500" dirty="0" smtClean="0"/>
              <a:t>Complete 4 year degree with a major in Nursing</a:t>
            </a:r>
          </a:p>
          <a:p>
            <a:pPr lvl="1"/>
            <a:endParaRPr lang="en-US" sz="2500" dirty="0"/>
          </a:p>
        </p:txBody>
      </p:sp>
      <p:pic>
        <p:nvPicPr>
          <p:cNvPr id="7" name="Picture 6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114" y="4029075"/>
            <a:ext cx="4395686" cy="2295525"/>
          </a:xfrm>
          <a:prstGeom prst="rect">
            <a:avLst/>
          </a:prstGeom>
        </p:spPr>
      </p:pic>
      <p:pic>
        <p:nvPicPr>
          <p:cNvPr id="8" name="Picture 7" descr="Optometrist-Best-Jobs-in-Amer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07996"/>
            <a:ext cx="3387726" cy="2302004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 rot="21228174">
            <a:off x="1898305" y="3151746"/>
            <a:ext cx="3429000" cy="95353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 rot="21133383">
            <a:off x="2050705" y="3327518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Protect Eyesight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 rot="487330">
            <a:off x="3142293" y="5480007"/>
            <a:ext cx="3429000" cy="95353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 rot="392539">
            <a:off x="3294693" y="5655779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Care for Others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Biologist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98517" y="1295400"/>
            <a:ext cx="3921083" cy="48307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Biology is the study of living things (humans, plants, animals, environment)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876798" y="2362200"/>
            <a:ext cx="3190877" cy="3763963"/>
          </a:xfrm>
          <a:solidFill>
            <a:schemeClr val="bg2"/>
          </a:solidFill>
          <a:ln w="50800" cap="rnd" cmpd="dbl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 smtClean="0"/>
              <a:t>Recommendations: </a:t>
            </a:r>
          </a:p>
          <a:p>
            <a:r>
              <a:rPr lang="en-US" sz="2000" dirty="0" smtClean="0"/>
              <a:t>Typically need a Ph.D. to be considered a professional in the field</a:t>
            </a:r>
          </a:p>
          <a:p>
            <a:r>
              <a:rPr lang="en-US" sz="2000" dirty="0" smtClean="0"/>
              <a:t>Ph.D. takes about 5 to 6 years to complete and the Graduate Record Exam (GRE) is required to apply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76800" y="304800"/>
            <a:ext cx="3190875" cy="16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Undergraduate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Major: 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Biology (General)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iologist-with-penguins_48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71800"/>
            <a:ext cx="3921126" cy="256381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990600" y="4953000"/>
            <a:ext cx="3429000" cy="1414617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295400" y="5224617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Inform the public on species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Sciences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85629" y="1219200"/>
            <a:ext cx="4772171" cy="16764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Zoologist</a:t>
            </a:r>
          </a:p>
          <a:p>
            <a:pPr lvl="1"/>
            <a:r>
              <a:rPr lang="en-US" sz="2500" dirty="0" smtClean="0"/>
              <a:t>Major in Zoology: the study of animals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3733800" y="2514600"/>
            <a:ext cx="4879976" cy="18288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Marine Biologist</a:t>
            </a:r>
          </a:p>
          <a:p>
            <a:pPr lvl="1"/>
            <a:r>
              <a:rPr lang="en-US" sz="2500" dirty="0" smtClean="0"/>
              <a:t>Major in Marine Biology: the study of salt water organisms</a:t>
            </a:r>
            <a:endParaRPr lang="en-US" sz="25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85629" y="4800601"/>
            <a:ext cx="5076971" cy="16764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Ecologist</a:t>
            </a:r>
          </a:p>
          <a:p>
            <a:pPr lvl="1"/>
            <a:r>
              <a:rPr lang="en-US" sz="2500" dirty="0" smtClean="0"/>
              <a:t>Major in Ecology: the study of systems of living organisms and their environment</a:t>
            </a:r>
            <a:endParaRPr lang="en-US" sz="2500" dirty="0"/>
          </a:p>
        </p:txBody>
      </p:sp>
      <p:pic>
        <p:nvPicPr>
          <p:cNvPr id="13" name="Picture 12" descr="VG-PAW-Zoolog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5" y="152400"/>
            <a:ext cx="3044825" cy="2435860"/>
          </a:xfrm>
          <a:prstGeom prst="rect">
            <a:avLst/>
          </a:prstGeom>
        </p:spPr>
      </p:pic>
      <p:pic>
        <p:nvPicPr>
          <p:cNvPr id="14" name="Picture 13" descr="p1218750506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45338"/>
            <a:ext cx="3540125" cy="2255263"/>
          </a:xfrm>
          <a:prstGeom prst="rect">
            <a:avLst/>
          </a:prstGeom>
        </p:spPr>
      </p:pic>
      <p:pic>
        <p:nvPicPr>
          <p:cNvPr id="15" name="Picture 14" descr="2696588609-f9ca88b2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191000"/>
            <a:ext cx="3355975" cy="2516981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581400" y="3810000"/>
            <a:ext cx="1981200" cy="1414617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 rot="20962652">
            <a:off x="3048000" y="4008743"/>
            <a:ext cx="312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Protect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Nature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69200" cy="811306"/>
          </a:xfrm>
        </p:spPr>
        <p:txBody>
          <a:bodyPr/>
          <a:lstStyle/>
          <a:p>
            <a:r>
              <a:rPr lang="en-US" dirty="0" smtClean="0"/>
              <a:t>Chemist &amp; Biochemist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98475" y="2057400"/>
            <a:ext cx="4302125" cy="32305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Biochemistry is the study of chemical processes in living organisms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800600" y="4038600"/>
            <a:ext cx="3267075" cy="2503686"/>
          </a:xfrm>
          <a:solidFill>
            <a:schemeClr val="bg2"/>
          </a:solidFill>
          <a:ln w="50800" cap="rnd" cmpd="dbl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 smtClean="0"/>
              <a:t>Recommendations: </a:t>
            </a:r>
          </a:p>
          <a:p>
            <a:r>
              <a:rPr lang="en-US" sz="2000" dirty="0" smtClean="0"/>
              <a:t>Graduate school and/or Ph.D. for those who excel in their undergraduate majors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00600" y="2209800"/>
            <a:ext cx="3267075" cy="16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Undergraduate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Majors: 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Chemistry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Biochemistry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hemis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" y="3352800"/>
            <a:ext cx="3440113" cy="228124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98475" y="1143000"/>
            <a:ext cx="7416758" cy="10668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Chemistry is the science concerned with the composition, structure, and properties of matter </a:t>
            </a:r>
          </a:p>
        </p:txBody>
      </p:sp>
      <p:sp>
        <p:nvSpPr>
          <p:cNvPr id="10" name="Cloud 9"/>
          <p:cNvSpPr/>
          <p:nvPr/>
        </p:nvSpPr>
        <p:spPr>
          <a:xfrm>
            <a:off x="990600" y="5214783"/>
            <a:ext cx="3429000" cy="1414617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219200" y="5486400"/>
            <a:ext cx="312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Prepare Chemical </a:t>
            </a:r>
            <a:r>
              <a:rPr lang="en-US" sz="260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olutions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259</TotalTime>
  <Words>489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Careers In Science</vt:lpstr>
      <vt:lpstr>A Career In The Sciences Requires:</vt:lpstr>
      <vt:lpstr>Medical Doctor</vt:lpstr>
      <vt:lpstr>Medical Field</vt:lpstr>
      <vt:lpstr>Medical Field</vt:lpstr>
      <vt:lpstr>Health Care</vt:lpstr>
      <vt:lpstr>Biologist </vt:lpstr>
      <vt:lpstr>Biological Sciences</vt:lpstr>
      <vt:lpstr>Chemist &amp; Biochemist</vt:lpstr>
      <vt:lpstr>Physicist </vt:lpstr>
      <vt:lpstr>Science &amp; Engineering</vt:lpstr>
      <vt:lpstr>Median Salaries per Career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Science</dc:title>
  <dc:creator>UCI MESA-Pepsi</dc:creator>
  <cp:lastModifiedBy>Windows User</cp:lastModifiedBy>
  <cp:revision>3</cp:revision>
  <dcterms:created xsi:type="dcterms:W3CDTF">2014-07-22T20:10:57Z</dcterms:created>
  <dcterms:modified xsi:type="dcterms:W3CDTF">2014-11-06T01:35:57Z</dcterms:modified>
</cp:coreProperties>
</file>