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296400"/>
  <p:embeddedFontLst>
    <p:embeddedFont>
      <p:font typeface="Permanent Marker" panose="020B0604020202020204" charset="0"/>
      <p:regular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Questrial" panose="020B0604020202020204" charset="0"/>
      <p:regular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5613569f8_0_6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45613569f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g45613569f8_0_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563f34181_0_15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4563f3418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g4563f34181_0_1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HOME:	Issues/problems that affect me in a personal way (Im directly impacted)</a:t>
            </a:r>
            <a:br>
              <a:rPr lang="en-US" sz="1000"/>
            </a:br>
            <a:r>
              <a:rPr lang="en-US" sz="1000"/>
              <a:t>COMMUNITY:	Issues that affect people I know or may come in contact with me in my</a:t>
            </a:r>
            <a:br>
              <a:rPr lang="en-US" sz="1000"/>
            </a:br>
            <a:r>
              <a:rPr lang="en-US" sz="1000"/>
              <a:t>Neighborhood.  I may or may not be personally affected</a:t>
            </a:r>
            <a:br>
              <a:rPr lang="en-US" sz="1000"/>
            </a:br>
            <a:r>
              <a:rPr lang="en-US" sz="1000"/>
              <a:t>WORLD:	Issues that affect strangers and large numbers of people, but may not</a:t>
            </a:r>
            <a:br>
              <a:rPr lang="en-US" sz="1000"/>
            </a:br>
            <a:r>
              <a:rPr lang="en-US" sz="1000"/>
              <a:t>directly impact me in a personal way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5613569f8_0_0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45613569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g45613569f8_0_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55f3c5d2c_0_10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455f3c5d2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g455f3c5d2c_0_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563f34181_0_34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4563f341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g4563f34181_0_3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2c32109e7_0_1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62c32109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g62c32109e7_0_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c32109e7_0_8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62c32109e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62c32109e7_0_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2c32109e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2c32109e7_0_10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62c32109e7_0_106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2c32109e7_0_14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62c32109e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62c32109e7_0_1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2c32109e7_0_28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62c32109e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g62c32109e7_0_2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2c32109e7_0_21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62c32109e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62c32109e7_0_2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c32109e7_0_120:notes"/>
          <p:cNvSpPr txBox="1"/>
          <p:nvPr/>
        </p:nvSpPr>
        <p:spPr>
          <a:xfrm>
            <a:off x="3884612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62c32109e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62c32109e7_0_12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imes New Roman"/>
              <a:buNone/>
              <a:defRPr sz="8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imes New Roman"/>
              <a:buNone/>
              <a:defRPr sz="8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 rot="5400000">
            <a:off x="541349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 rot="5400000">
            <a:off x="2308948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679575" y="228600"/>
            <a:ext cx="5711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>
            <a:spLocks noGrp="1"/>
          </p:cNvSpPr>
          <p:nvPr>
            <p:ph type="pic" idx="2"/>
          </p:nvPr>
        </p:nvSpPr>
        <p:spPr>
          <a:xfrm>
            <a:off x="1508125" y="1143000"/>
            <a:ext cx="6054600" cy="45411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31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1679575" y="5810250"/>
            <a:ext cx="5711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4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9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400" cy="3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4"/>
          </p:nvPr>
        </p:nvSpPr>
        <p:spPr>
          <a:xfrm>
            <a:off x="4672583" y="2212848"/>
            <a:ext cx="4041600" cy="3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679575" y="228600"/>
            <a:ext cx="5711824" cy="89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>
            <a:spLocks noGrp="1"/>
          </p:cNvSpPr>
          <p:nvPr>
            <p:ph type="pic" idx="2"/>
          </p:nvPr>
        </p:nvSpPr>
        <p:spPr>
          <a:xfrm>
            <a:off x="1508125" y="1143000"/>
            <a:ext cx="6054724" cy="454104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679575" y="5810250"/>
            <a:ext cx="5711824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2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7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4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4672583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  <a:defRPr sz="5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Questrial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8458200" y="6499225"/>
            <a:ext cx="84000" cy="8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569912" y="6499225"/>
            <a:ext cx="84000" cy="8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usmgKEPY2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g@engr.ucr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g@engr.ucr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CRWHV5aDz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622300" y="2743200"/>
            <a:ext cx="82170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STEM that cares: MESA, the NEDC </a:t>
            </a:r>
            <a:endParaRPr sz="3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Human Centered Design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l="26940" t="19791" r="42055" b="44923"/>
          <a:stretch/>
        </p:blipFill>
        <p:spPr>
          <a:xfrm>
            <a:off x="924761" y="4231941"/>
            <a:ext cx="3494839" cy="223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l="26940" t="55470" r="42020" b="12018"/>
          <a:stretch/>
        </p:blipFill>
        <p:spPr>
          <a:xfrm>
            <a:off x="4726072" y="4289190"/>
            <a:ext cx="3657600" cy="215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52400"/>
            <a:ext cx="808383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/>
        </p:nvSpPr>
        <p:spPr>
          <a:xfrm>
            <a:off x="916788" y="5800100"/>
            <a:ext cx="7310400" cy="631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These projects have a purpose, they have “faces” if you will…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An actual human solution should be at the center of these projects!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375"/>
            <a:ext cx="8839199" cy="382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/>
        </p:nvSpPr>
        <p:spPr>
          <a:xfrm>
            <a:off x="330200" y="403225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HCD?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2448051" y="3162300"/>
            <a:ext cx="4679700" cy="6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https://youtu.be/musmgKEPY2o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/>
        </p:nvSpPr>
        <p:spPr>
          <a:xfrm>
            <a:off x="330200" y="403225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MESA/NEDC HCD?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875" y="2033325"/>
            <a:ext cx="1467805" cy="26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328" y="2033313"/>
            <a:ext cx="3033211" cy="26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916788" y="5800100"/>
            <a:ext cx="7310400" cy="631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Using the Engineering Design Process to arrive at Human Centered Solutions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/>
        </p:nvSpPr>
        <p:spPr>
          <a:xfrm>
            <a:off x="330200" y="174625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key to HCD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517525" y="1077900"/>
            <a:ext cx="7696200" cy="46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-Creating a client centered/focused solution is the key to Human Centered Design…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-This very deliberate focus is gives a more powerful and focused direction to engineering…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-You cant help a client without first figuring out </a:t>
            </a:r>
            <a:r>
              <a:rPr lang="en-US" sz="2400" b="1">
                <a:solidFill>
                  <a:schemeClr val="dk1"/>
                </a:solidFill>
              </a:rPr>
              <a:t>how </a:t>
            </a:r>
            <a:r>
              <a:rPr lang="en-US" sz="2400">
                <a:solidFill>
                  <a:schemeClr val="dk1"/>
                </a:solidFill>
              </a:rPr>
              <a:t>to best help them...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-The entire process begins in determining “what to do?” or your problem to solve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914400" y="5867400"/>
            <a:ext cx="7310400" cy="631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3000" i="1">
                <a:latin typeface="Source Sans Pro"/>
                <a:ea typeface="Source Sans Pro"/>
                <a:cs typeface="Source Sans Pro"/>
                <a:sym typeface="Source Sans Pro"/>
              </a:rPr>
              <a:t>How do you get started?</a:t>
            </a:r>
            <a:endParaRPr sz="3000" i="1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/>
        </p:nvSpPr>
        <p:spPr>
          <a:xfrm>
            <a:off x="330200" y="76200"/>
            <a:ext cx="89154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MESA </a:t>
            </a: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HCD Exercise: Problems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587375" y="5000625"/>
            <a:ext cx="7746600" cy="1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62" name="Google Shape;262;p36"/>
          <p:cNvSpPr txBox="1"/>
          <p:nvPr/>
        </p:nvSpPr>
        <p:spPr>
          <a:xfrm>
            <a:off x="456900" y="1767138"/>
            <a:ext cx="8230200" cy="3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 a group, write down as many problems as </a:t>
            </a:r>
            <a:r>
              <a:rPr lang="en-US" sz="4400" b="1" u="sng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</a:t>
            </a:r>
            <a:r>
              <a:rPr lang="en-US" sz="44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can think of that need to be solved... </a:t>
            </a:r>
            <a:endParaRPr sz="4400" b="1" i="0" u="none" strike="noStrike" cap="none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914400" y="5867400"/>
            <a:ext cx="7310400" cy="631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400">
                <a:latin typeface="Source Sans Pro"/>
                <a:ea typeface="Source Sans Pro"/>
                <a:cs typeface="Source Sans Pro"/>
                <a:sym typeface="Source Sans Pro"/>
              </a:rPr>
              <a:t>This should all be done in the context of STEM!!!</a:t>
            </a:r>
            <a:endParaRPr sz="240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/>
        </p:nvSpPr>
        <p:spPr>
          <a:xfrm>
            <a:off x="330200" y="76200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Determining a Joint Purpose...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587375" y="5000625"/>
            <a:ext cx="7746600" cy="1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271" name="Google Shape;2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00" y="1893874"/>
            <a:ext cx="21145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9712" y="2096987"/>
            <a:ext cx="3816976" cy="15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6113" y="1796800"/>
            <a:ext cx="195262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 txBox="1"/>
          <p:nvPr/>
        </p:nvSpPr>
        <p:spPr>
          <a:xfrm>
            <a:off x="419100" y="4056050"/>
            <a:ext cx="87249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Home		  Community		 World</a:t>
            </a:r>
            <a:endParaRPr sz="4400" b="1" i="0" u="none" strike="noStrike" cap="none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914400" y="5867400"/>
            <a:ext cx="7310400" cy="631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400">
                <a:latin typeface="Source Sans Pro"/>
                <a:ea typeface="Source Sans Pro"/>
                <a:cs typeface="Source Sans Pro"/>
                <a:sym typeface="Source Sans Pro"/>
              </a:rPr>
              <a:t>Problems should be grouped in the following areas...</a:t>
            </a:r>
            <a:endParaRPr sz="240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/>
        </p:nvSpPr>
        <p:spPr>
          <a:xfrm>
            <a:off x="330200" y="152400"/>
            <a:ext cx="89154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Determining a Joint Purpose...</a:t>
            </a: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94850"/>
            <a:ext cx="3597648" cy="18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8"/>
          <p:cNvSpPr txBox="1"/>
          <p:nvPr/>
        </p:nvSpPr>
        <p:spPr>
          <a:xfrm>
            <a:off x="330200" y="1044575"/>
            <a:ext cx="3308700" cy="456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-For the problems you come up with, unpack them if necessary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-Move the problems as needed…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-The goal is to group problems in the HOME and COMMUNITY columns…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-That is, to have a problem that can be </a:t>
            </a:r>
            <a:r>
              <a:rPr lang="en-US" sz="2000" u="sng">
                <a:solidFill>
                  <a:schemeClr val="dk1"/>
                </a:solidFill>
              </a:rPr>
              <a:t>directly engaged</a:t>
            </a:r>
            <a:r>
              <a:rPr lang="en-US" sz="2000">
                <a:solidFill>
                  <a:schemeClr val="dk1"/>
                </a:solidFill>
              </a:rPr>
              <a:t>...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764400" y="5762825"/>
            <a:ext cx="8033100" cy="816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400">
                <a:latin typeface="Source Sans Pro"/>
                <a:ea typeface="Source Sans Pro"/>
                <a:cs typeface="Source Sans Pro"/>
                <a:sym typeface="Source Sans Pro"/>
              </a:rPr>
              <a:t>At this point, a joint problem would need to be chosen…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400">
                <a:latin typeface="Source Sans Pro"/>
                <a:ea typeface="Source Sans Pro"/>
                <a:cs typeface="Source Sans Pro"/>
                <a:sym typeface="Source Sans Pro"/>
              </a:rPr>
              <a:t>and then refined further...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3908088" y="3429000"/>
            <a:ext cx="1593300" cy="8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There is too much disease in this world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5557000" y="3984175"/>
            <a:ext cx="1593300" cy="103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West Nile Virus is spreading in our region more every year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7248250" y="4457300"/>
            <a:ext cx="1718400" cy="103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Mosquitos are a problem in my community,,, can we prevent them?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4757850" y="2856975"/>
            <a:ext cx="34791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Questrial"/>
                <a:ea typeface="Questrial"/>
                <a:cs typeface="Questrial"/>
                <a:sym typeface="Questrial"/>
              </a:rPr>
              <a:t>Unpacking Problems</a:t>
            </a:r>
            <a:endParaRPr sz="2400" b="1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89" name="Google Shape;289;p38"/>
          <p:cNvCxnSpPr/>
          <p:nvPr/>
        </p:nvCxnSpPr>
        <p:spPr>
          <a:xfrm>
            <a:off x="4298800" y="4566425"/>
            <a:ext cx="2258100" cy="1053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/>
        </p:nvSpPr>
        <p:spPr>
          <a:xfrm>
            <a:off x="330200" y="152400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HCD FIELD GUIDE RESOURCE</a:t>
            </a: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50" y="968400"/>
            <a:ext cx="4312525" cy="57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/>
          <p:nvPr/>
        </p:nvSpPr>
        <p:spPr>
          <a:xfrm>
            <a:off x="5138400" y="2072575"/>
            <a:ext cx="3582600" cy="3078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400">
                <a:latin typeface="Source Sans Pro"/>
                <a:ea typeface="Source Sans Pro"/>
                <a:cs typeface="Source Sans Pro"/>
                <a:sym typeface="Source Sans Pro"/>
              </a:rPr>
              <a:t>Answering the questions on this sheet can help refine the problem into a more specific “design question…”</a:t>
            </a:r>
            <a:endParaRPr sz="240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/>
        </p:nvSpPr>
        <p:spPr>
          <a:xfrm>
            <a:off x="317550" y="1079525"/>
            <a:ext cx="8508900" cy="55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-The past exercise can help your students get started with HCD.  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-HCD can be an arduous process, that if done well, yields amazing results...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-Some questions to ask: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1" i="1">
                <a:solidFill>
                  <a:schemeClr val="dk1"/>
                </a:solidFill>
              </a:rPr>
              <a:t>What challenges do you foresee with this type of collaboration?</a:t>
            </a:r>
            <a:endParaRPr sz="1800" b="1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800" b="1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1" i="1">
                <a:solidFill>
                  <a:schemeClr val="dk1"/>
                </a:solidFill>
              </a:rPr>
              <a:t>How can you contextualize HCD for your audience (age group, grade, etc.)?</a:t>
            </a:r>
            <a:endParaRPr sz="1800" b="1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800" b="1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1" i="1">
                <a:solidFill>
                  <a:schemeClr val="dk1"/>
                </a:solidFill>
              </a:rPr>
              <a:t>Would your students need more guidance than what was provided?</a:t>
            </a:r>
            <a:endParaRPr sz="1800" b="1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800" b="1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1" i="1">
                <a:solidFill>
                  <a:schemeClr val="dk1"/>
                </a:solidFill>
              </a:rPr>
              <a:t>Are there any constraints in your space for completely open-ended projects like this?</a:t>
            </a:r>
            <a:endParaRPr sz="1800" b="1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 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304" name="Google Shape;304;p40"/>
          <p:cNvSpPr txBox="1"/>
          <p:nvPr/>
        </p:nvSpPr>
        <p:spPr>
          <a:xfrm>
            <a:off x="330200" y="152400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HCD DISCUSSION: Bringing it home</a:t>
            </a: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/>
        </p:nvSpPr>
        <p:spPr>
          <a:xfrm>
            <a:off x="693737" y="5114925"/>
            <a:ext cx="6088200" cy="15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Carlos Gonzalez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Specialist, MESA CA Statewide Office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Director, UCR MESA Programs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Carlos.Gonzalez@ucop.edu</a:t>
            </a:r>
            <a:endParaRPr sz="1800" b="1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951.827.2746</a:t>
            </a:r>
            <a:endParaRPr/>
          </a:p>
        </p:txBody>
      </p:sp>
      <p:sp>
        <p:nvSpPr>
          <p:cNvPr id="311" name="Google Shape;311;p41"/>
          <p:cNvSpPr txBox="1"/>
          <p:nvPr/>
        </p:nvSpPr>
        <p:spPr>
          <a:xfrm>
            <a:off x="622300" y="3506738"/>
            <a:ext cx="82170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QUESTIONS?  COMMENTS?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52400"/>
            <a:ext cx="74163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693737" y="5114925"/>
            <a:ext cx="6088063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Carlos Gonzalez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Specialist, MESA CA Statewide Office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Director, UCR MESA Programs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Carlos.Gonzalez@ucop.edu</a:t>
            </a:r>
            <a:endParaRPr sz="1800" b="1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951.827.2746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52400"/>
            <a:ext cx="741635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622300" y="3048000"/>
            <a:ext cx="82170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STEM that cares: MESA, the NEDC </a:t>
            </a:r>
            <a:endParaRPr sz="3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Human Centered Design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609600" y="1867566"/>
            <a:ext cx="82629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-A glimpse into last year’s NEDC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-Key Changes this year</a:t>
            </a:r>
            <a:endParaRPr sz="3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-Points of emphasis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Human Centered Design and the NEDC</a:t>
            </a:r>
            <a:endParaRPr sz="3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HCD Exercise</a:t>
            </a:r>
            <a:endParaRPr sz="3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-Questions?  Comments?</a:t>
            </a:r>
            <a:endParaRPr sz="3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81000" y="381000"/>
            <a:ext cx="62310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we hope to cover:</a:t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914400" y="5867400"/>
            <a:ext cx="7310400" cy="631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Specific Arduino use and function will not be covered in this particular presentation…</a:t>
            </a:r>
            <a:endParaRPr sz="2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/>
        </p:nvSpPr>
        <p:spPr>
          <a:xfrm>
            <a:off x="330200" y="403225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MESA NEDC SUMMARY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304800" y="1295400"/>
            <a:ext cx="7696200" cy="49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-The NEDC requires using the Arduino platform in an open-ended way to solve a real, human problem…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-The focus is on Human Centered Design and its approach to creating client focused solutions…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-The competition guidelines are meant to show how projects will be evaluated.  In essence, they are not rules…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-Remains a group competition (3 – 4 students), in two divisions (middle and high school)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/>
        </p:nvSpPr>
        <p:spPr>
          <a:xfrm>
            <a:off x="330200" y="76200"/>
            <a:ext cx="79755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MESA NEDC COMPONENTS</a:t>
            </a:r>
            <a:endParaRPr sz="4400" b="1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457200" y="990600"/>
            <a:ext cx="5681700" cy="560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1"/>
              <a:t>Technical Interview</a:t>
            </a: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i="1"/>
              <a:t>How the device works and why</a:t>
            </a:r>
            <a:endParaRPr sz="24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1"/>
              <a:t/>
            </a:r>
            <a:br>
              <a:rPr lang="en-US" sz="2400" b="1"/>
            </a:b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 AND Symposium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i="1"/>
              <a:t>A succinct summary of the project</a:t>
            </a:r>
            <a:endParaRPr sz="24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1"/>
              <a:t>Paper</a:t>
            </a: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i="1"/>
              <a:t>Development of device, i.e. engineering </a:t>
            </a:r>
            <a:endParaRPr sz="24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i="1"/>
              <a:t>design process</a:t>
            </a:r>
            <a:endParaRPr sz="24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1"/>
              <a:t>Prototype Pitch</a:t>
            </a: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i="1"/>
              <a:t>Selling and marketing the idea/product</a:t>
            </a:r>
            <a:endParaRPr sz="24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r="68156"/>
          <a:stretch/>
        </p:blipFill>
        <p:spPr>
          <a:xfrm>
            <a:off x="6575527" y="2294925"/>
            <a:ext cx="1797201" cy="14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3118" y="5573670"/>
            <a:ext cx="2144625" cy="121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615" y="3866845"/>
            <a:ext cx="975009" cy="141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 rotWithShape="1">
          <a:blip r:embed="rId6">
            <a:alphaModFix/>
          </a:blip>
          <a:srcRect l="17908" t="16769" r="19952" b="26614"/>
          <a:stretch/>
        </p:blipFill>
        <p:spPr>
          <a:xfrm>
            <a:off x="6380500" y="914400"/>
            <a:ext cx="2144623" cy="109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/>
        </p:nvSpPr>
        <p:spPr>
          <a:xfrm>
            <a:off x="76200" y="98425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NEDC in 201</a:t>
            </a: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8-19</a:t>
            </a:r>
            <a:endParaRPr sz="32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2234076" y="3067063"/>
            <a:ext cx="4925100" cy="6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https://youtu.be/5CRWHV5aDzE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914400" y="5867400"/>
            <a:ext cx="7310400" cy="631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Great projects, creativity and out of the box thinking!</a:t>
            </a:r>
            <a:endParaRPr sz="2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/>
        </p:nvSpPr>
        <p:spPr>
          <a:xfrm>
            <a:off x="330200" y="152400"/>
            <a:ext cx="76707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CHANGES THIS YEAR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330200" y="1197000"/>
            <a:ext cx="8196300" cy="534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-Continuation form included in the rules…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-For TECH INTERVIEW: More points for the use of the Arduino…. 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-For POSTER: Took engineering design process requirement off, added points for client emphasis...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-For PAPER:  Emphasizes the engineering design process more directly...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-For PITCH:  More emphasis on the Business Value  of device and the Client…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-Other cosmetic changes...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/>
        </p:nvSpPr>
        <p:spPr>
          <a:xfrm>
            <a:off x="76200" y="98425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Points of Emphasis</a:t>
            </a: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</a:t>
            </a:r>
            <a:endParaRPr sz="32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381000" y="1447800"/>
            <a:ext cx="8610600" cy="43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-The Arduino needs to be at the center of the project.  It should not be an ancillary piece, but an indispensable part of the project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-This is HUMAN centered design.  The client matters!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-(Students) Don’t be afraid to market your product well. (i.e. don’t be too technical during the pitch)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-Read the rules and requirements.  Be aware of how you’re (students) are going to be scored.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/>
        </p:nvSpPr>
        <p:spPr>
          <a:xfrm>
            <a:off x="76200" y="98425"/>
            <a:ext cx="8915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Points of Emphasis</a:t>
            </a: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</a:t>
            </a:r>
            <a:endParaRPr sz="32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381000" y="1828800"/>
            <a:ext cx="8610600" cy="32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-Data, data, data.  Teams should have data to substantiate the effectiveness of their device.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(in addition to data that substantiates product/device need like statistics and such…)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-Finish enough.  Bring projects you can demonstrate to competition…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914400" y="5867400"/>
            <a:ext cx="7310400" cy="631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Why are they doing this?  Successful student teams are 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ource Sans Pro"/>
              <a:buNone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invested in their projects with purpose...</a:t>
            </a:r>
            <a:endParaRPr sz="2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On-screen Show (4:3)</PresentationFormat>
  <Paragraphs>157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Permanent Marker</vt:lpstr>
      <vt:lpstr>Arial</vt:lpstr>
      <vt:lpstr>Roboto</vt:lpstr>
      <vt:lpstr>Courier New</vt:lpstr>
      <vt:lpstr>Questrial</vt:lpstr>
      <vt:lpstr>Source Sans Pro</vt:lpstr>
      <vt:lpstr>Executive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Guzman</dc:creator>
  <cp:lastModifiedBy>Vanessa Guzman</cp:lastModifiedBy>
  <cp:revision>1</cp:revision>
  <dcterms:modified xsi:type="dcterms:W3CDTF">2019-10-07T17:51:01Z</dcterms:modified>
</cp:coreProperties>
</file>