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65" r:id="rId4"/>
    <p:sldId id="264" r:id="rId5"/>
    <p:sldId id="258" r:id="rId6"/>
    <p:sldId id="259" r:id="rId7"/>
    <p:sldId id="283" r:id="rId8"/>
    <p:sldId id="284" r:id="rId9"/>
    <p:sldId id="266" r:id="rId10"/>
    <p:sldId id="270" r:id="rId11"/>
    <p:sldId id="271" r:id="rId12"/>
    <p:sldId id="272" r:id="rId13"/>
    <p:sldId id="273" r:id="rId14"/>
    <p:sldId id="267" r:id="rId15"/>
    <p:sldId id="268" r:id="rId16"/>
    <p:sldId id="285" r:id="rId17"/>
    <p:sldId id="286" r:id="rId18"/>
    <p:sldId id="263" r:id="rId19"/>
    <p:sldId id="288" r:id="rId20"/>
    <p:sldId id="287" r:id="rId21"/>
    <p:sldId id="282" r:id="rId22"/>
    <p:sldId id="294" r:id="rId23"/>
    <p:sldId id="292" r:id="rId24"/>
    <p:sldId id="289" r:id="rId25"/>
    <p:sldId id="293" r:id="rId26"/>
    <p:sldId id="290" r:id="rId27"/>
    <p:sldId id="274" r:id="rId28"/>
    <p:sldId id="277" r:id="rId29"/>
    <p:sldId id="279" r:id="rId30"/>
    <p:sldId id="280" r:id="rId31"/>
    <p:sldId id="281"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26aa7e7e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26aa7e7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26aa7e7e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26aa7e7e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0f550ba8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0f550ba8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0f550ba8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0f550ba8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2c3b59ee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2c3b59ee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2c3b59ee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2c3b59ee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1913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2c3b59ee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2c3b59ee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352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26aa7e7ed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26aa7e7ed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26aa7e7ed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26aa7e7ed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116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2c3b59ee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2c3b59ee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56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0f550ba82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0f550ba8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26aa7e7ed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26aa7e7ed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305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26aa7e7ed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26aa7e7ed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76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26aa7e7ed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26aa7e7ed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26aa7e7ed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26aa7e7ed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2145b4f0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2145b4f0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2145b4f0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2145b4f0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27474d8cf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27474d8cf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0f550ba8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0f550ba8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0f550ba8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0f550ba8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2b5691b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2b5691b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2c3b59ee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2c3b59ee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0f550ba8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0f550ba8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0f550ba8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0f550ba8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2c3b59eea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2c3b59ee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cmaster.com/catalog/124/304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7nTq44cKv1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teachengineering.org/activities/view/cub_airplanes_lesson07_activity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www.grc.nasa.gov/www/k-12/airplane/glidang.html" TargetMode="External"/><Relationship Id="rId3" Type="http://schemas.openxmlformats.org/officeDocument/2006/relationships/hyperlink" Target="https://www.grc.nasa.gov/www/Wright/airplane/shortw.html" TargetMode="External"/><Relationship Id="rId7" Type="http://schemas.openxmlformats.org/officeDocument/2006/relationships/hyperlink" Target="https://www.grc.nasa.gov/www/k-12/airplane/presar.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grc.nasa.gov/www/k-12/airplane/incline.html" TargetMode="External"/><Relationship Id="rId5" Type="http://schemas.openxmlformats.org/officeDocument/2006/relationships/hyperlink" Target="https://www.grc.nasa.gov/www/k-12/airplane/shape.html" TargetMode="External"/><Relationship Id="rId10" Type="http://schemas.openxmlformats.org/officeDocument/2006/relationships/hyperlink" Target="https://www.grc.nasa.gov/www/k-12/airplane/turns.html" TargetMode="External"/><Relationship Id="rId4" Type="http://schemas.openxmlformats.org/officeDocument/2006/relationships/hyperlink" Target="https://www.grc.nasa.gov/www/k-12/airplane/short.html" TargetMode="External"/><Relationship Id="rId9" Type="http://schemas.openxmlformats.org/officeDocument/2006/relationships/hyperlink" Target="https://www.youtube.com/watch?v=yh0NAUb8bH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06950" y="590225"/>
            <a:ext cx="7918500" cy="139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t>Wright Stuff Glider (MS) and Wright Turn Glider (HS)</a:t>
            </a:r>
            <a:endParaRPr sz="4400"/>
          </a:p>
        </p:txBody>
      </p:sp>
      <p:sp>
        <p:nvSpPr>
          <p:cNvPr id="55" name="Google Shape;55;p13"/>
          <p:cNvSpPr txBox="1">
            <a:spLocks noGrp="1"/>
          </p:cNvSpPr>
          <p:nvPr>
            <p:ph type="subTitle" idx="1"/>
          </p:nvPr>
        </p:nvSpPr>
        <p:spPr>
          <a:xfrm>
            <a:off x="590250" y="3611700"/>
            <a:ext cx="8035200" cy="12720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rgbClr val="000000"/>
                </a:solidFill>
              </a:rPr>
              <a:t>Presenter: Ana Rodarte</a:t>
            </a:r>
            <a:br>
              <a:rPr lang="en">
                <a:solidFill>
                  <a:srgbClr val="000000"/>
                </a:solidFill>
              </a:rPr>
            </a:br>
            <a:r>
              <a:rPr lang="en">
                <a:solidFill>
                  <a:srgbClr val="000000"/>
                </a:solidFill>
              </a:rPr>
              <a:t>Sponsor: UC Santa Cruz</a:t>
            </a:r>
            <a:endParaRPr>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Event Management: Official Glider Launcher</a:t>
            </a:r>
            <a:endParaRPr/>
          </a:p>
        </p:txBody>
      </p:sp>
      <p:sp>
        <p:nvSpPr>
          <p:cNvPr id="152" name="Google Shape;152;p27"/>
          <p:cNvSpPr txBox="1"/>
          <p:nvPr/>
        </p:nvSpPr>
        <p:spPr>
          <a:xfrm>
            <a:off x="396575" y="1156650"/>
            <a:ext cx="4404300" cy="374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Components:</a:t>
            </a:r>
            <a:endParaRPr dirty="0"/>
          </a:p>
          <a:p>
            <a:pPr marL="457200" lvl="0" indent="-317500" algn="l" rtl="0">
              <a:spcBef>
                <a:spcPts val="0"/>
              </a:spcBef>
              <a:spcAft>
                <a:spcPts val="0"/>
              </a:spcAft>
              <a:buSzPts val="1400"/>
              <a:buChar char="●"/>
            </a:pPr>
            <a:r>
              <a:rPr lang="en" dirty="0"/>
              <a:t>Tension Spring (11”)</a:t>
            </a:r>
            <a:endParaRPr dirty="0"/>
          </a:p>
          <a:p>
            <a:pPr marL="914400" lvl="1" indent="-317500" algn="l" rtl="0">
              <a:spcBef>
                <a:spcPts val="0"/>
              </a:spcBef>
              <a:spcAft>
                <a:spcPts val="0"/>
              </a:spcAft>
              <a:buSzPts val="1400"/>
              <a:buChar char="○"/>
            </a:pPr>
            <a:r>
              <a:rPr lang="en" u="sng" dirty="0">
                <a:solidFill>
                  <a:schemeClr val="hlink"/>
                </a:solidFill>
              </a:rPr>
              <a:t>McMaster-Carr</a:t>
            </a:r>
            <a:r>
              <a:rPr lang="en" dirty="0"/>
              <a:t> (Part Number: 9640K243)</a:t>
            </a:r>
            <a:endParaRPr dirty="0"/>
          </a:p>
          <a:p>
            <a:pPr marL="914400" lvl="1" indent="-317500" algn="l" rtl="0">
              <a:spcBef>
                <a:spcPts val="0"/>
              </a:spcBef>
              <a:spcAft>
                <a:spcPts val="0"/>
              </a:spcAft>
              <a:buSzPts val="1400"/>
              <a:buChar char="○"/>
            </a:pPr>
            <a:r>
              <a:rPr lang="en" dirty="0" smtClean="0"/>
              <a:t>$5.59 </a:t>
            </a:r>
            <a:r>
              <a:rPr lang="en" dirty="0"/>
              <a:t>(before </a:t>
            </a:r>
            <a:r>
              <a:rPr lang="en" dirty="0" smtClean="0"/>
              <a:t>tax)</a:t>
            </a:r>
            <a:endParaRPr dirty="0"/>
          </a:p>
          <a:p>
            <a:pPr marL="457200" lvl="0" indent="-317500" algn="l" rtl="0">
              <a:spcBef>
                <a:spcPts val="0"/>
              </a:spcBef>
              <a:spcAft>
                <a:spcPts val="0"/>
              </a:spcAft>
              <a:buSzPts val="1400"/>
              <a:buChar char="●"/>
            </a:pPr>
            <a:r>
              <a:rPr lang="en" dirty="0"/>
              <a:t>Launch Platform</a:t>
            </a:r>
            <a:endParaRPr dirty="0"/>
          </a:p>
          <a:p>
            <a:pPr marL="914400" lvl="1" indent="-317500" algn="l" rtl="0">
              <a:spcBef>
                <a:spcPts val="0"/>
              </a:spcBef>
              <a:spcAft>
                <a:spcPts val="0"/>
              </a:spcAft>
              <a:buSzPts val="1400"/>
              <a:buChar char="○"/>
            </a:pPr>
            <a:r>
              <a:rPr lang="en" dirty="0"/>
              <a:t>Surface Size (length): 178cm (58 inches) </a:t>
            </a:r>
            <a:endParaRPr dirty="0"/>
          </a:p>
          <a:p>
            <a:pPr marL="914400" lvl="1" indent="-317500" algn="l" rtl="0">
              <a:spcBef>
                <a:spcPts val="0"/>
              </a:spcBef>
              <a:spcAft>
                <a:spcPts val="0"/>
              </a:spcAft>
              <a:buSzPts val="1400"/>
              <a:buChar char="○"/>
            </a:pPr>
            <a:r>
              <a:rPr lang="en" dirty="0"/>
              <a:t>Surface Size (width): 30.5cm (12 inches)</a:t>
            </a:r>
            <a:endParaRPr dirty="0"/>
          </a:p>
          <a:p>
            <a:pPr marL="914400" lvl="1" indent="-317500" algn="l" rtl="0">
              <a:spcBef>
                <a:spcPts val="0"/>
              </a:spcBef>
              <a:spcAft>
                <a:spcPts val="0"/>
              </a:spcAft>
              <a:buSzPts val="1400"/>
              <a:buChar char="○"/>
            </a:pPr>
            <a:r>
              <a:rPr lang="en" dirty="0"/>
              <a:t>Made from ¼” thick composite board or comparable material</a:t>
            </a:r>
            <a:endParaRPr dirty="0"/>
          </a:p>
          <a:p>
            <a:pPr marL="457200" lvl="0" indent="-317500" algn="l" rtl="0">
              <a:spcBef>
                <a:spcPts val="0"/>
              </a:spcBef>
              <a:spcAft>
                <a:spcPts val="0"/>
              </a:spcAft>
              <a:buSzPts val="1400"/>
              <a:buChar char="●"/>
            </a:pPr>
            <a:r>
              <a:rPr lang="en" dirty="0"/>
              <a:t>Launch </a:t>
            </a:r>
            <a:r>
              <a:rPr lang="en" dirty="0" smtClean="0"/>
              <a:t>Hook: 0.160” diameter</a:t>
            </a:r>
            <a:r>
              <a:rPr lang="en" dirty="0"/>
              <a:t> </a:t>
            </a:r>
            <a:endParaRPr dirty="0"/>
          </a:p>
          <a:p>
            <a:pPr marL="914400" lvl="1" indent="-317500" algn="l" rtl="0">
              <a:spcBef>
                <a:spcPts val="0"/>
              </a:spcBef>
              <a:spcAft>
                <a:spcPts val="0"/>
              </a:spcAft>
              <a:buSzPts val="1400"/>
              <a:buChar char="○"/>
            </a:pPr>
            <a:r>
              <a:rPr lang="en" u="sng" dirty="0">
                <a:solidFill>
                  <a:schemeClr val="hlink"/>
                </a:solidFill>
              </a:rPr>
              <a:t>McMaster-Carr</a:t>
            </a:r>
            <a:r>
              <a:rPr lang="en" u="sng" dirty="0">
                <a:solidFill>
                  <a:schemeClr val="hlink"/>
                </a:solidFill>
                <a:hlinkClick r:id="rId3"/>
              </a:rPr>
              <a:t> </a:t>
            </a:r>
            <a:r>
              <a:rPr lang="en" dirty="0"/>
              <a:t>(Part Number: 9594T13)</a:t>
            </a:r>
            <a:endParaRPr dirty="0"/>
          </a:p>
          <a:p>
            <a:pPr marL="914400" lvl="1" indent="-317500" algn="l" rtl="0">
              <a:spcBef>
                <a:spcPts val="0"/>
              </a:spcBef>
              <a:spcAft>
                <a:spcPts val="0"/>
              </a:spcAft>
              <a:buSzPts val="1400"/>
              <a:buChar char="○"/>
            </a:pPr>
            <a:r>
              <a:rPr lang="en" dirty="0" smtClean="0"/>
              <a:t>$8.25 </a:t>
            </a:r>
            <a:r>
              <a:rPr lang="en" dirty="0"/>
              <a:t>(before </a:t>
            </a:r>
            <a:r>
              <a:rPr lang="en" dirty="0" smtClean="0"/>
              <a:t>tax)</a:t>
            </a:r>
            <a:endParaRPr dirty="0"/>
          </a:p>
        </p:txBody>
      </p:sp>
      <p:sp>
        <p:nvSpPr>
          <p:cNvPr id="153" name="Google Shape;153;p27"/>
          <p:cNvSpPr txBox="1"/>
          <p:nvPr/>
        </p:nvSpPr>
        <p:spPr>
          <a:xfrm>
            <a:off x="5528025" y="1156650"/>
            <a:ext cx="3274200" cy="36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4" name="Google Shape;154;p27"/>
          <p:cNvPicPr preferRelativeResize="0"/>
          <p:nvPr/>
        </p:nvPicPr>
        <p:blipFill>
          <a:blip r:embed="rId4">
            <a:alphaModFix/>
          </a:blip>
          <a:stretch>
            <a:fillRect/>
          </a:stretch>
        </p:blipFill>
        <p:spPr>
          <a:xfrm>
            <a:off x="4885700" y="1492425"/>
            <a:ext cx="4042950" cy="26145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8"/>
          <p:cNvPicPr preferRelativeResize="0"/>
          <p:nvPr/>
        </p:nvPicPr>
        <p:blipFill>
          <a:blip r:embed="rId3">
            <a:alphaModFix/>
          </a:blip>
          <a:stretch>
            <a:fillRect/>
          </a:stretch>
        </p:blipFill>
        <p:spPr>
          <a:xfrm>
            <a:off x="1514475" y="1863725"/>
            <a:ext cx="2646250" cy="1955800"/>
          </a:xfrm>
          <a:prstGeom prst="rect">
            <a:avLst/>
          </a:prstGeom>
          <a:noFill/>
          <a:ln>
            <a:noFill/>
          </a:ln>
        </p:spPr>
      </p:pic>
      <p:sp>
        <p:nvSpPr>
          <p:cNvPr id="160" name="Google Shape;160;p28"/>
          <p:cNvSpPr txBox="1"/>
          <p:nvPr/>
        </p:nvSpPr>
        <p:spPr>
          <a:xfrm>
            <a:off x="1762125" y="1177925"/>
            <a:ext cx="2267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Correct Type of Hook</a:t>
            </a:r>
            <a:endParaRPr/>
          </a:p>
        </p:txBody>
      </p:sp>
      <p:sp>
        <p:nvSpPr>
          <p:cNvPr id="161" name="Google Shape;161;p28"/>
          <p:cNvSpPr txBox="1"/>
          <p:nvPr/>
        </p:nvSpPr>
        <p:spPr>
          <a:xfrm>
            <a:off x="5518425" y="1218638"/>
            <a:ext cx="2267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Wrong Type of Hook</a:t>
            </a:r>
            <a:endParaRPr/>
          </a:p>
        </p:txBody>
      </p:sp>
      <p:pic>
        <p:nvPicPr>
          <p:cNvPr id="162" name="Google Shape;162;p28"/>
          <p:cNvPicPr preferRelativeResize="0"/>
          <p:nvPr/>
        </p:nvPicPr>
        <p:blipFill rotWithShape="1">
          <a:blip r:embed="rId4">
            <a:alphaModFix/>
          </a:blip>
          <a:srcRect l="6518" t="14210" r="16160" b="36360"/>
          <a:stretch/>
        </p:blipFill>
        <p:spPr>
          <a:xfrm>
            <a:off x="5486400" y="1992240"/>
            <a:ext cx="2331149" cy="169876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11700" y="185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Glider Launcher Overview</a:t>
            </a:r>
            <a:endParaRPr/>
          </a:p>
        </p:txBody>
      </p:sp>
      <p:pic>
        <p:nvPicPr>
          <p:cNvPr id="168" name="Google Shape;168;p29"/>
          <p:cNvPicPr preferRelativeResize="0"/>
          <p:nvPr/>
        </p:nvPicPr>
        <p:blipFill>
          <a:blip r:embed="rId3">
            <a:alphaModFix/>
          </a:blip>
          <a:stretch>
            <a:fillRect/>
          </a:stretch>
        </p:blipFill>
        <p:spPr>
          <a:xfrm>
            <a:off x="60475" y="1017725"/>
            <a:ext cx="3014976" cy="3282575"/>
          </a:xfrm>
          <a:prstGeom prst="rect">
            <a:avLst/>
          </a:prstGeom>
          <a:noFill/>
          <a:ln>
            <a:noFill/>
          </a:ln>
        </p:spPr>
      </p:pic>
      <p:pic>
        <p:nvPicPr>
          <p:cNvPr id="169" name="Google Shape;169;p29"/>
          <p:cNvPicPr preferRelativeResize="0"/>
          <p:nvPr/>
        </p:nvPicPr>
        <p:blipFill>
          <a:blip r:embed="rId4">
            <a:alphaModFix/>
          </a:blip>
          <a:stretch>
            <a:fillRect/>
          </a:stretch>
        </p:blipFill>
        <p:spPr>
          <a:xfrm>
            <a:off x="3233900" y="1017725"/>
            <a:ext cx="3014976" cy="3282575"/>
          </a:xfrm>
          <a:prstGeom prst="rect">
            <a:avLst/>
          </a:prstGeom>
          <a:noFill/>
          <a:ln>
            <a:noFill/>
          </a:ln>
        </p:spPr>
      </p:pic>
      <p:pic>
        <p:nvPicPr>
          <p:cNvPr id="170" name="Google Shape;170;p29"/>
          <p:cNvPicPr preferRelativeResize="0"/>
          <p:nvPr/>
        </p:nvPicPr>
        <p:blipFill>
          <a:blip r:embed="rId5">
            <a:alphaModFix/>
          </a:blip>
          <a:stretch>
            <a:fillRect/>
          </a:stretch>
        </p:blipFill>
        <p:spPr>
          <a:xfrm>
            <a:off x="6338050" y="1017725"/>
            <a:ext cx="2805949" cy="3282575"/>
          </a:xfrm>
          <a:prstGeom prst="rect">
            <a:avLst/>
          </a:prstGeom>
          <a:noFill/>
          <a:ln>
            <a:noFill/>
          </a:ln>
        </p:spPr>
      </p:pic>
      <p:sp>
        <p:nvSpPr>
          <p:cNvPr id="171" name="Google Shape;171;p29"/>
          <p:cNvSpPr txBox="1"/>
          <p:nvPr/>
        </p:nvSpPr>
        <p:spPr>
          <a:xfrm>
            <a:off x="120900" y="4445375"/>
            <a:ext cx="2967600" cy="29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Rear View</a:t>
            </a:r>
            <a:endParaRPr/>
          </a:p>
        </p:txBody>
      </p:sp>
      <p:sp>
        <p:nvSpPr>
          <p:cNvPr id="172" name="Google Shape;172;p29"/>
          <p:cNvSpPr txBox="1"/>
          <p:nvPr/>
        </p:nvSpPr>
        <p:spPr>
          <a:xfrm>
            <a:off x="3288000" y="4457450"/>
            <a:ext cx="2961000" cy="27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Front View</a:t>
            </a:r>
            <a:endParaRPr/>
          </a:p>
        </p:txBody>
      </p:sp>
      <p:sp>
        <p:nvSpPr>
          <p:cNvPr id="173" name="Google Shape;173;p29"/>
          <p:cNvSpPr txBox="1"/>
          <p:nvPr/>
        </p:nvSpPr>
        <p:spPr>
          <a:xfrm>
            <a:off x="6394650" y="4457450"/>
            <a:ext cx="2665500" cy="31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View of Hook</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the Launcher Works</a:t>
            </a:r>
            <a:endParaRPr/>
          </a:p>
        </p:txBody>
      </p:sp>
      <p:sp>
        <p:nvSpPr>
          <p:cNvPr id="179" name="Google Shape;179;p30"/>
          <p:cNvSpPr txBox="1"/>
          <p:nvPr/>
        </p:nvSpPr>
        <p:spPr>
          <a:xfrm>
            <a:off x="435200" y="1145300"/>
            <a:ext cx="8147400" cy="3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80" name="Google Shape;180;p30" descr="Short demonstration of the official glider launcher from MESA-UCSC." title="MESA UCSC Glider Demonstration">
            <a:hlinkClick r:id="rId3"/>
          </p:cNvPr>
          <p:cNvPicPr preferRelativeResize="0"/>
          <p:nvPr/>
        </p:nvPicPr>
        <p:blipFill>
          <a:blip r:embed="rId4">
            <a:alphaModFix/>
          </a:blip>
          <a:stretch>
            <a:fillRect/>
          </a:stretch>
        </p:blipFill>
        <p:spPr>
          <a:xfrm>
            <a:off x="2376650" y="1103000"/>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Event Management</a:t>
            </a:r>
            <a:endParaRPr/>
          </a:p>
        </p:txBody>
      </p:sp>
      <p:sp>
        <p:nvSpPr>
          <p:cNvPr id="129" name="Google Shape;129;p24"/>
          <p:cNvSpPr txBox="1"/>
          <p:nvPr/>
        </p:nvSpPr>
        <p:spPr>
          <a:xfrm>
            <a:off x="311700" y="1017725"/>
            <a:ext cx="8334900" cy="38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The following materials are needed to run the competition:</a:t>
            </a:r>
            <a:endParaRPr dirty="0"/>
          </a:p>
          <a:p>
            <a:pPr marL="457200" lvl="0" indent="-317500" algn="l" rtl="0">
              <a:spcBef>
                <a:spcPts val="0"/>
              </a:spcBef>
              <a:spcAft>
                <a:spcPts val="0"/>
              </a:spcAft>
              <a:buSzPts val="1400"/>
              <a:buChar char="●"/>
            </a:pPr>
            <a:r>
              <a:rPr lang="en" dirty="0"/>
              <a:t>Tables (6): </a:t>
            </a:r>
            <a:endParaRPr dirty="0"/>
          </a:p>
          <a:p>
            <a:pPr marL="914400" lvl="1" indent="-317500" algn="l" rtl="0">
              <a:spcBef>
                <a:spcPts val="0"/>
              </a:spcBef>
              <a:spcAft>
                <a:spcPts val="0"/>
              </a:spcAft>
              <a:buSzPts val="1400"/>
              <a:buChar char="○"/>
            </a:pPr>
            <a:r>
              <a:rPr lang="en" dirty="0"/>
              <a:t>1 six foot table for the </a:t>
            </a:r>
            <a:r>
              <a:rPr lang="en" dirty="0" smtClean="0"/>
              <a:t>Launcher</a:t>
            </a:r>
            <a:endParaRPr dirty="0"/>
          </a:p>
          <a:p>
            <a:pPr marL="914400" lvl="1" indent="-317500" algn="l" rtl="0">
              <a:spcBef>
                <a:spcPts val="0"/>
              </a:spcBef>
              <a:spcAft>
                <a:spcPts val="0"/>
              </a:spcAft>
              <a:buSzPts val="1400"/>
              <a:buChar char="○"/>
            </a:pPr>
            <a:r>
              <a:rPr lang="en" dirty="0">
                <a:solidFill>
                  <a:schemeClr val="dk1"/>
                </a:solidFill>
              </a:rPr>
              <a:t>1 six foot table </a:t>
            </a:r>
            <a:r>
              <a:rPr lang="en" dirty="0"/>
              <a:t>for the Repair Station</a:t>
            </a:r>
            <a:endParaRPr dirty="0"/>
          </a:p>
          <a:p>
            <a:pPr marL="914400" lvl="1" indent="-317500" algn="l" rtl="0">
              <a:spcBef>
                <a:spcPts val="0"/>
              </a:spcBef>
              <a:spcAft>
                <a:spcPts val="0"/>
              </a:spcAft>
              <a:buSzPts val="1400"/>
              <a:buChar char="○"/>
            </a:pPr>
            <a:r>
              <a:rPr lang="en" dirty="0"/>
              <a:t>2 </a:t>
            </a:r>
            <a:r>
              <a:rPr lang="en" dirty="0">
                <a:solidFill>
                  <a:schemeClr val="dk1"/>
                </a:solidFill>
              </a:rPr>
              <a:t>six foot table</a:t>
            </a:r>
            <a:r>
              <a:rPr lang="en" dirty="0"/>
              <a:t>s for Impound for middle school</a:t>
            </a:r>
            <a:endParaRPr dirty="0"/>
          </a:p>
          <a:p>
            <a:pPr marL="914400" lvl="1" indent="-317500" algn="l" rtl="0">
              <a:spcBef>
                <a:spcPts val="0"/>
              </a:spcBef>
              <a:spcAft>
                <a:spcPts val="0"/>
              </a:spcAft>
              <a:buSzPts val="1400"/>
              <a:buChar char="○"/>
            </a:pPr>
            <a:r>
              <a:rPr lang="en" dirty="0">
                <a:solidFill>
                  <a:schemeClr val="dk1"/>
                </a:solidFill>
              </a:rPr>
              <a:t>2 six foot tables for Impound for high school</a:t>
            </a:r>
            <a:r>
              <a:rPr lang="en" dirty="0"/>
              <a:t/>
            </a:r>
            <a:br>
              <a:rPr lang="en" dirty="0"/>
            </a:br>
            <a:endParaRPr dirty="0"/>
          </a:p>
          <a:p>
            <a:pPr marL="457200" lvl="0" indent="-317500" algn="l" rtl="0">
              <a:spcBef>
                <a:spcPts val="0"/>
              </a:spcBef>
              <a:spcAft>
                <a:spcPts val="0"/>
              </a:spcAft>
              <a:buSzPts val="1400"/>
              <a:buChar char="●"/>
            </a:pPr>
            <a:r>
              <a:rPr lang="en" dirty="0"/>
              <a:t>Room for competition (recommended): Indoors (based on availability of facilities)</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1028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Event Management</a:t>
            </a:r>
            <a:endParaRPr/>
          </a:p>
        </p:txBody>
      </p:sp>
      <p:sp>
        <p:nvSpPr>
          <p:cNvPr id="135" name="Google Shape;135;p25"/>
          <p:cNvSpPr txBox="1">
            <a:spLocks noGrp="1"/>
          </p:cNvSpPr>
          <p:nvPr>
            <p:ph type="body" idx="1"/>
          </p:nvPr>
        </p:nvSpPr>
        <p:spPr>
          <a:xfrm>
            <a:off x="326400" y="659790"/>
            <a:ext cx="8520600" cy="3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smtClean="0">
                <a:solidFill>
                  <a:srgbClr val="000000"/>
                </a:solidFill>
              </a:rPr>
              <a:t>Recommendations in order to run the event the same way at all MESA Days.</a:t>
            </a:r>
            <a:endParaRPr sz="1200" dirty="0">
              <a:solidFill>
                <a:srgbClr val="000000"/>
              </a:solidFill>
            </a:endParaRPr>
          </a:p>
          <a:p>
            <a:pPr marL="0" lvl="0" indent="0" algn="l" rtl="0">
              <a:spcBef>
                <a:spcPts val="1600"/>
              </a:spcBef>
              <a:spcAft>
                <a:spcPts val="1600"/>
              </a:spcAft>
              <a:buNone/>
            </a:pPr>
            <a:r>
              <a:rPr lang="en" dirty="0">
                <a:solidFill>
                  <a:srgbClr val="000000"/>
                </a:solidFill>
              </a:rPr>
              <a:t> </a:t>
            </a:r>
            <a:endParaRPr dirty="0">
              <a:solidFill>
                <a:srgbClr val="000000"/>
              </a:solidFill>
            </a:endParaRPr>
          </a:p>
        </p:txBody>
      </p:sp>
      <p:sp>
        <p:nvSpPr>
          <p:cNvPr id="136" name="Google Shape;136;p25"/>
          <p:cNvSpPr txBox="1"/>
          <p:nvPr/>
        </p:nvSpPr>
        <p:spPr>
          <a:xfrm>
            <a:off x="326400" y="956435"/>
            <a:ext cx="4116000" cy="308415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dirty="0"/>
              <a:t>Do’s</a:t>
            </a:r>
            <a:endParaRPr u="sng" dirty="0"/>
          </a:p>
          <a:p>
            <a:pPr marL="457200" lvl="0" indent="-317500" algn="l" rtl="0">
              <a:spcBef>
                <a:spcPts val="0"/>
              </a:spcBef>
              <a:spcAft>
                <a:spcPts val="0"/>
              </a:spcAft>
              <a:buSzPts val="1400"/>
              <a:buChar char="●"/>
            </a:pPr>
            <a:r>
              <a:rPr lang="en" dirty="0"/>
              <a:t>Number the teams and post-its before first launch</a:t>
            </a:r>
            <a:endParaRPr dirty="0"/>
          </a:p>
          <a:p>
            <a:pPr marL="457200" lvl="0" indent="-317500" algn="l" rtl="0">
              <a:spcBef>
                <a:spcPts val="0"/>
              </a:spcBef>
              <a:spcAft>
                <a:spcPts val="0"/>
              </a:spcAft>
              <a:buSzPts val="1400"/>
              <a:buChar char="●"/>
            </a:pPr>
            <a:r>
              <a:rPr lang="en" dirty="0"/>
              <a:t>Judges</a:t>
            </a:r>
            <a:endParaRPr dirty="0"/>
          </a:p>
          <a:p>
            <a:pPr marL="914400" lvl="1" indent="-317500" algn="l" rtl="0">
              <a:spcBef>
                <a:spcPts val="0"/>
              </a:spcBef>
              <a:spcAft>
                <a:spcPts val="0"/>
              </a:spcAft>
              <a:buSzPts val="1400"/>
              <a:buChar char="○"/>
            </a:pPr>
            <a:r>
              <a:rPr lang="en" dirty="0"/>
              <a:t>1 at impound station</a:t>
            </a:r>
            <a:endParaRPr dirty="0"/>
          </a:p>
          <a:p>
            <a:pPr marL="914400" lvl="1" indent="-317500" algn="l" rtl="0">
              <a:spcBef>
                <a:spcPts val="0"/>
              </a:spcBef>
              <a:spcAft>
                <a:spcPts val="0"/>
              </a:spcAft>
              <a:buSzPts val="1400"/>
              <a:buChar char="○"/>
            </a:pPr>
            <a:r>
              <a:rPr lang="en" dirty="0"/>
              <a:t>1 at repair station</a:t>
            </a:r>
            <a:endParaRPr dirty="0"/>
          </a:p>
          <a:p>
            <a:pPr marL="914400" lvl="1" indent="-317500" algn="l" rtl="0">
              <a:spcBef>
                <a:spcPts val="0"/>
              </a:spcBef>
              <a:spcAft>
                <a:spcPts val="0"/>
              </a:spcAft>
              <a:buSzPts val="1400"/>
              <a:buChar char="○"/>
            </a:pPr>
            <a:r>
              <a:rPr lang="en" dirty="0"/>
              <a:t>3 Time Keepers </a:t>
            </a:r>
            <a:endParaRPr dirty="0"/>
          </a:p>
          <a:p>
            <a:pPr marL="1371600" lvl="2" indent="-317500" algn="l" rtl="0">
              <a:spcBef>
                <a:spcPts val="0"/>
              </a:spcBef>
              <a:spcAft>
                <a:spcPts val="0"/>
              </a:spcAft>
              <a:buSzPts val="1400"/>
              <a:buChar char="■"/>
            </a:pPr>
            <a:r>
              <a:rPr lang="en" dirty="0" smtClean="0"/>
              <a:t>30-second competition </a:t>
            </a:r>
            <a:r>
              <a:rPr lang="en" dirty="0"/>
              <a:t>ready </a:t>
            </a:r>
            <a:r>
              <a:rPr lang="en" dirty="0" smtClean="0"/>
              <a:t>confirmation by team</a:t>
            </a:r>
            <a:endParaRPr dirty="0"/>
          </a:p>
          <a:p>
            <a:pPr marL="1371600" lvl="2" indent="-317500" algn="l" rtl="0">
              <a:spcBef>
                <a:spcPts val="0"/>
              </a:spcBef>
              <a:spcAft>
                <a:spcPts val="0"/>
              </a:spcAft>
              <a:buSzPts val="1400"/>
              <a:buChar char="■"/>
            </a:pPr>
            <a:r>
              <a:rPr lang="en" dirty="0" smtClean="0"/>
              <a:t>2-minute </a:t>
            </a:r>
            <a:r>
              <a:rPr lang="en" dirty="0"/>
              <a:t>set up with launcher</a:t>
            </a:r>
            <a:endParaRPr dirty="0"/>
          </a:p>
          <a:p>
            <a:pPr marL="1371600" lvl="2" indent="-317500" algn="l" rtl="0">
              <a:spcBef>
                <a:spcPts val="0"/>
              </a:spcBef>
              <a:spcAft>
                <a:spcPts val="0"/>
              </a:spcAft>
              <a:buSzPts val="1400"/>
              <a:buChar char="■"/>
            </a:pPr>
            <a:r>
              <a:rPr lang="en" dirty="0"/>
              <a:t>Hang time for each trial</a:t>
            </a:r>
            <a:endParaRPr dirty="0"/>
          </a:p>
          <a:p>
            <a:pPr marL="914400" lvl="1" indent="-317500" algn="l" rtl="0">
              <a:spcBef>
                <a:spcPts val="0"/>
              </a:spcBef>
              <a:spcAft>
                <a:spcPts val="0"/>
              </a:spcAft>
              <a:buSzPts val="1400"/>
              <a:buChar char="○"/>
            </a:pPr>
            <a:r>
              <a:rPr lang="en" dirty="0"/>
              <a:t>2 First-touch point spotters</a:t>
            </a:r>
            <a:endParaRPr dirty="0"/>
          </a:p>
          <a:p>
            <a:pPr marL="914400" lvl="1" indent="-317500" algn="l" rtl="0">
              <a:spcBef>
                <a:spcPts val="0"/>
              </a:spcBef>
              <a:spcAft>
                <a:spcPts val="0"/>
              </a:spcAft>
              <a:buSzPts val="1400"/>
              <a:buChar char="○"/>
            </a:pPr>
            <a:r>
              <a:rPr lang="en" dirty="0"/>
              <a:t>1 with </a:t>
            </a:r>
            <a:r>
              <a:rPr lang="en" dirty="0" smtClean="0"/>
              <a:t>launcher &amp; gives 5-second </a:t>
            </a:r>
            <a:br>
              <a:rPr lang="en" dirty="0" smtClean="0"/>
            </a:br>
            <a:r>
              <a:rPr lang="en" dirty="0" smtClean="0"/>
              <a:t>count-down</a:t>
            </a:r>
            <a:endParaRPr dirty="0"/>
          </a:p>
          <a:p>
            <a:pPr marL="457200" lvl="0" indent="-317500" algn="l" rtl="0">
              <a:spcBef>
                <a:spcPts val="0"/>
              </a:spcBef>
              <a:spcAft>
                <a:spcPts val="0"/>
              </a:spcAft>
              <a:buSzPts val="1400"/>
              <a:buChar char="●"/>
            </a:pPr>
            <a:r>
              <a:rPr lang="en" dirty="0"/>
              <a:t>Each contest has its own launcher; MS/HS are separate</a:t>
            </a:r>
            <a:endParaRPr dirty="0"/>
          </a:p>
          <a:p>
            <a:pPr marL="457200" lvl="0" indent="-317500" algn="l" rtl="0">
              <a:spcBef>
                <a:spcPts val="0"/>
              </a:spcBef>
              <a:spcAft>
                <a:spcPts val="0"/>
              </a:spcAft>
              <a:buSzPts val="1400"/>
              <a:buChar char="●"/>
            </a:pPr>
            <a:r>
              <a:rPr lang="en" dirty="0"/>
              <a:t>Have one launcher as back up.</a:t>
            </a:r>
            <a:endParaRPr dirty="0"/>
          </a:p>
          <a:p>
            <a:pPr marL="457200" lvl="0" indent="-317500" algn="l" rtl="0">
              <a:spcBef>
                <a:spcPts val="0"/>
              </a:spcBef>
              <a:spcAft>
                <a:spcPts val="0"/>
              </a:spcAft>
              <a:buSzPts val="1400"/>
              <a:buChar char="●"/>
            </a:pPr>
            <a:r>
              <a:rPr lang="en" dirty="0" smtClean="0"/>
              <a:t>Post-Its </a:t>
            </a:r>
            <a:r>
              <a:rPr lang="en" dirty="0"/>
              <a:t>from Office Depot to mark the first touch point of the glider.</a:t>
            </a:r>
            <a:endParaRPr dirty="0"/>
          </a:p>
        </p:txBody>
      </p:sp>
      <p:sp>
        <p:nvSpPr>
          <p:cNvPr id="137" name="Google Shape;137;p25"/>
          <p:cNvSpPr txBox="1"/>
          <p:nvPr/>
        </p:nvSpPr>
        <p:spPr>
          <a:xfrm>
            <a:off x="4442400" y="1139400"/>
            <a:ext cx="4339500" cy="37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t>Dont’s</a:t>
            </a:r>
            <a:endParaRPr u="sng"/>
          </a:p>
          <a:p>
            <a:pPr marL="457200" lvl="0" indent="-317500" algn="l" rtl="0">
              <a:spcBef>
                <a:spcPts val="0"/>
              </a:spcBef>
              <a:spcAft>
                <a:spcPts val="0"/>
              </a:spcAft>
              <a:buSzPts val="1400"/>
              <a:buChar char="●"/>
            </a:pPr>
            <a:r>
              <a:rPr lang="en"/>
              <a:t>Use a launcher without replacing the spring and hook.</a:t>
            </a:r>
            <a:endParaRPr/>
          </a:p>
          <a:p>
            <a:pPr marL="457200" lvl="0" indent="-317500" algn="l" rtl="0">
              <a:spcBef>
                <a:spcPts val="0"/>
              </a:spcBef>
              <a:spcAft>
                <a:spcPts val="0"/>
              </a:spcAft>
              <a:buSzPts val="1400"/>
              <a:buChar char="●"/>
            </a:pPr>
            <a:r>
              <a:rPr lang="en"/>
              <a:t>Try to run MS and HS competitions at the same time.</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 Gliders: Target</a:t>
            </a:r>
            <a:endParaRPr lang="en-US" dirty="0"/>
          </a:p>
        </p:txBody>
      </p:sp>
      <p:pic>
        <p:nvPicPr>
          <p:cNvPr id="4" name="Picture 3"/>
          <p:cNvPicPr>
            <a:picLocks noChangeAspect="1"/>
          </p:cNvPicPr>
          <p:nvPr/>
        </p:nvPicPr>
        <p:blipFill>
          <a:blip r:embed="rId2"/>
          <a:stretch>
            <a:fillRect/>
          </a:stretch>
        </p:blipFill>
        <p:spPr>
          <a:xfrm>
            <a:off x="524204" y="1248074"/>
            <a:ext cx="5845066" cy="3684389"/>
          </a:xfrm>
          <a:prstGeom prst="rect">
            <a:avLst/>
          </a:prstGeom>
        </p:spPr>
      </p:pic>
    </p:spTree>
    <p:extLst>
      <p:ext uri="{BB962C8B-B14F-4D97-AF65-F5344CB8AC3E}">
        <p14:creationId xmlns:p14="http://schemas.microsoft.com/office/powerpoint/2010/main" val="1446654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Gliders: Target</a:t>
            </a:r>
            <a:endParaRPr lang="en-US" dirty="0"/>
          </a:p>
        </p:txBody>
      </p:sp>
      <p:pic>
        <p:nvPicPr>
          <p:cNvPr id="3" name="Picture 2"/>
          <p:cNvPicPr>
            <a:picLocks noChangeAspect="1"/>
          </p:cNvPicPr>
          <p:nvPr/>
        </p:nvPicPr>
        <p:blipFill rotWithShape="1">
          <a:blip r:embed="rId2"/>
          <a:srcRect l="472" t="17799" r="-3146" b="9823"/>
          <a:stretch/>
        </p:blipFill>
        <p:spPr>
          <a:xfrm>
            <a:off x="423698" y="1017725"/>
            <a:ext cx="7820082" cy="3543765"/>
          </a:xfrm>
          <a:prstGeom prst="rect">
            <a:avLst/>
          </a:prstGeom>
        </p:spPr>
      </p:pic>
      <p:pic>
        <p:nvPicPr>
          <p:cNvPr id="5" name="Picture 4"/>
          <p:cNvPicPr>
            <a:picLocks noChangeAspect="1"/>
          </p:cNvPicPr>
          <p:nvPr/>
        </p:nvPicPr>
        <p:blipFill>
          <a:blip r:embed="rId3"/>
          <a:stretch>
            <a:fillRect/>
          </a:stretch>
        </p:blipFill>
        <p:spPr>
          <a:xfrm>
            <a:off x="673156" y="2274760"/>
            <a:ext cx="4014460" cy="2386578"/>
          </a:xfrm>
          <a:prstGeom prst="rect">
            <a:avLst/>
          </a:prstGeom>
        </p:spPr>
      </p:pic>
    </p:spTree>
    <p:extLst>
      <p:ext uri="{BB962C8B-B14F-4D97-AF65-F5344CB8AC3E}">
        <p14:creationId xmlns:p14="http://schemas.microsoft.com/office/powerpoint/2010/main" val="1455506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4812" y="385762"/>
            <a:ext cx="8334375" cy="43719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2450" y="428625"/>
            <a:ext cx="8039100" cy="4286250"/>
          </a:xfrm>
          <a:prstGeom prst="rect">
            <a:avLst/>
          </a:prstGeom>
        </p:spPr>
      </p:pic>
    </p:spTree>
    <p:extLst>
      <p:ext uri="{BB962C8B-B14F-4D97-AF65-F5344CB8AC3E}">
        <p14:creationId xmlns:p14="http://schemas.microsoft.com/office/powerpoint/2010/main" val="709490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Contest Objective</a:t>
            </a:r>
            <a:endParaRPr/>
          </a:p>
        </p:txBody>
      </p:sp>
      <p:sp>
        <p:nvSpPr>
          <p:cNvPr id="61" name="Google Shape;61;p14"/>
          <p:cNvSpPr txBox="1"/>
          <p:nvPr/>
        </p:nvSpPr>
        <p:spPr>
          <a:xfrm>
            <a:off x="311700" y="1120375"/>
            <a:ext cx="8292000" cy="38757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solidFill>
                  <a:schemeClr val="dk1"/>
                </a:solidFill>
              </a:rPr>
              <a:t>Wright Stuff Glider (MS)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Students will design and construct a glider that, when launched flies through the air and lands on a target located 12.2 meters (40 feet) away from the launch area. </a:t>
            </a:r>
            <a:br>
              <a:rPr lang="en">
                <a:solidFill>
                  <a:schemeClr val="dk1"/>
                </a:solidFill>
              </a:rPr>
            </a:br>
            <a:endParaRPr>
              <a:solidFill>
                <a:schemeClr val="dk1"/>
              </a:solidFill>
            </a:endParaRPr>
          </a:p>
          <a:p>
            <a:pPr marL="457200" lvl="0" indent="-317500" algn="l" rtl="0">
              <a:spcBef>
                <a:spcPts val="0"/>
              </a:spcBef>
              <a:spcAft>
                <a:spcPts val="0"/>
              </a:spcAft>
              <a:buSzPts val="1400"/>
              <a:buChar char="●"/>
            </a:pPr>
            <a:r>
              <a:rPr lang="en">
                <a:solidFill>
                  <a:schemeClr val="dk1"/>
                </a:solidFill>
              </a:rPr>
              <a:t>Wright Turn Glider (HS)</a:t>
            </a:r>
            <a:endParaRPr>
              <a:solidFill>
                <a:schemeClr val="dk1"/>
              </a:solidFill>
            </a:endParaRPr>
          </a:p>
          <a:p>
            <a:pPr marL="914400" lvl="1" indent="-317500" algn="l" rtl="0">
              <a:spcBef>
                <a:spcPts val="0"/>
              </a:spcBef>
              <a:spcAft>
                <a:spcPts val="0"/>
              </a:spcAft>
              <a:buSzPts val="1400"/>
              <a:buChar char="○"/>
            </a:pPr>
            <a:r>
              <a:rPr lang="en">
                <a:solidFill>
                  <a:schemeClr val="dk1"/>
                </a:solidFill>
              </a:rPr>
              <a:t>Students will design and construct a glider that, when launched flies through the air,  </a:t>
            </a:r>
            <a:r>
              <a:rPr lang="en" b="1" u="sng">
                <a:solidFill>
                  <a:schemeClr val="dk1"/>
                </a:solidFill>
              </a:rPr>
              <a:t>makes a right turn</a:t>
            </a:r>
            <a:r>
              <a:rPr lang="en">
                <a:solidFill>
                  <a:schemeClr val="dk1"/>
                </a:solidFill>
              </a:rPr>
              <a:t>, and lands on a target located 12.2 meters (40 feet) away and to the right from the launch area. </a:t>
            </a:r>
            <a:br>
              <a:rPr lang="en">
                <a:solidFill>
                  <a:schemeClr val="dk1"/>
                </a:solidFill>
              </a:rPr>
            </a:br>
            <a:r>
              <a:rPr lang="en">
                <a:solidFill>
                  <a:schemeClr val="dk1"/>
                </a:solidFill>
              </a:rPr>
              <a:t>   </a:t>
            </a:r>
            <a:endParaRPr>
              <a:solidFill>
                <a:schemeClr val="dk1"/>
              </a:solidFill>
            </a:endParaRPr>
          </a:p>
          <a:p>
            <a:pPr marL="457200" lvl="0" indent="0" algn="l" rtl="0">
              <a:spcBef>
                <a:spcPts val="0"/>
              </a:spcBef>
              <a:spcAft>
                <a:spcPts val="0"/>
              </a:spcAft>
              <a:buNone/>
            </a:pPr>
            <a:endParaRPr>
              <a:solidFill>
                <a:schemeClr val="dk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p:cNvPicPr>
            <a:picLocks noChangeAspect="1"/>
          </p:cNvPicPr>
          <p:nvPr/>
        </p:nvPicPr>
        <p:blipFill rotWithShape="1">
          <a:blip r:embed="rId3"/>
          <a:srcRect t="3381"/>
          <a:stretch/>
        </p:blipFill>
        <p:spPr>
          <a:xfrm>
            <a:off x="298066" y="462455"/>
            <a:ext cx="8505825" cy="3064586"/>
          </a:xfrm>
          <a:prstGeom prst="rect">
            <a:avLst/>
          </a:prstGeom>
        </p:spPr>
      </p:pic>
    </p:spTree>
    <p:extLst>
      <p:ext uri="{BB962C8B-B14F-4D97-AF65-F5344CB8AC3E}">
        <p14:creationId xmlns:p14="http://schemas.microsoft.com/office/powerpoint/2010/main" val="323825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body" idx="1"/>
          </p:nvPr>
        </p:nvSpPr>
        <p:spPr>
          <a:xfrm>
            <a:off x="311700" y="1096625"/>
            <a:ext cx="85206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rgbClr val="000000"/>
                </a:solidFill>
              </a:rPr>
              <a:t>ANY QUESTIONS?</a:t>
            </a:r>
            <a:endParaRPr sz="4800" dirty="0">
              <a:solidFill>
                <a:srgbClr val="000000"/>
              </a:solidFill>
            </a:endParaRPr>
          </a:p>
          <a:p>
            <a:pPr marL="0" lvl="0" indent="0" algn="ctr" rtl="0">
              <a:spcBef>
                <a:spcPts val="1600"/>
              </a:spcBef>
              <a:spcAft>
                <a:spcPts val="1600"/>
              </a:spcAft>
              <a:buNone/>
            </a:pPr>
            <a:endParaRPr sz="2400" dirty="0">
              <a:solidFill>
                <a:srgbClr val="000000"/>
              </a:solidFill>
            </a:endParaRPr>
          </a:p>
        </p:txBody>
      </p:sp>
      <p:pic>
        <p:nvPicPr>
          <p:cNvPr id="2" name="Picture 1"/>
          <p:cNvPicPr>
            <a:picLocks noChangeAspect="1"/>
          </p:cNvPicPr>
          <p:nvPr/>
        </p:nvPicPr>
        <p:blipFill>
          <a:blip r:embed="rId3"/>
          <a:stretch>
            <a:fillRect/>
          </a:stretch>
        </p:blipFill>
        <p:spPr>
          <a:xfrm>
            <a:off x="238125" y="441270"/>
            <a:ext cx="8667750" cy="32099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410" y="351182"/>
            <a:ext cx="8460659" cy="4147723"/>
          </a:xfrm>
          <a:prstGeom prst="rect">
            <a:avLst/>
          </a:prstGeom>
        </p:spPr>
      </p:pic>
    </p:spTree>
    <p:extLst>
      <p:ext uri="{BB962C8B-B14F-4D97-AF65-F5344CB8AC3E}">
        <p14:creationId xmlns:p14="http://schemas.microsoft.com/office/powerpoint/2010/main" val="342239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body" idx="1"/>
          </p:nvPr>
        </p:nvSpPr>
        <p:spPr>
          <a:xfrm>
            <a:off x="311700" y="1096625"/>
            <a:ext cx="85206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rgbClr val="000000"/>
                </a:solidFill>
              </a:rPr>
              <a:t>ANY QUESTIONS?</a:t>
            </a:r>
            <a:endParaRPr sz="4800" dirty="0">
              <a:solidFill>
                <a:srgbClr val="000000"/>
              </a:solidFill>
            </a:endParaRPr>
          </a:p>
          <a:p>
            <a:pPr marL="0" lvl="0" indent="0" algn="ctr" rtl="0">
              <a:spcBef>
                <a:spcPts val="1600"/>
              </a:spcBef>
              <a:spcAft>
                <a:spcPts val="1600"/>
              </a:spcAft>
              <a:buNone/>
            </a:pPr>
            <a:endParaRPr sz="2400" dirty="0">
              <a:solidFill>
                <a:srgbClr val="000000"/>
              </a:solidFill>
            </a:endParaRPr>
          </a:p>
        </p:txBody>
      </p:sp>
      <p:pic>
        <p:nvPicPr>
          <p:cNvPr id="3" name="Picture 2"/>
          <p:cNvPicPr>
            <a:picLocks noChangeAspect="1"/>
          </p:cNvPicPr>
          <p:nvPr/>
        </p:nvPicPr>
        <p:blipFill>
          <a:blip r:embed="rId3"/>
          <a:stretch>
            <a:fillRect/>
          </a:stretch>
        </p:blipFill>
        <p:spPr>
          <a:xfrm>
            <a:off x="510208" y="656605"/>
            <a:ext cx="8417201" cy="2265499"/>
          </a:xfrm>
          <a:prstGeom prst="rect">
            <a:avLst/>
          </a:prstGeom>
        </p:spPr>
      </p:pic>
    </p:spTree>
    <p:extLst>
      <p:ext uri="{BB962C8B-B14F-4D97-AF65-F5344CB8AC3E}">
        <p14:creationId xmlns:p14="http://schemas.microsoft.com/office/powerpoint/2010/main" val="226445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0" name="Google Shape;100;p20"/>
          <p:cNvPicPr preferRelativeResize="0"/>
          <p:nvPr/>
        </p:nvPicPr>
        <p:blipFill rotWithShape="1">
          <a:blip r:embed="rId3">
            <a:alphaModFix/>
          </a:blip>
          <a:srcRect t="64804"/>
          <a:stretch/>
        </p:blipFill>
        <p:spPr>
          <a:xfrm>
            <a:off x="600881" y="2182539"/>
            <a:ext cx="7152362" cy="1334814"/>
          </a:xfrm>
          <a:prstGeom prst="rect">
            <a:avLst/>
          </a:prstGeom>
          <a:noFill/>
          <a:ln>
            <a:noFill/>
          </a:ln>
        </p:spPr>
      </p:pic>
      <p:pic>
        <p:nvPicPr>
          <p:cNvPr id="102" name="Google Shape;102;p20"/>
          <p:cNvPicPr preferRelativeResize="0"/>
          <p:nvPr/>
        </p:nvPicPr>
        <p:blipFill>
          <a:blip r:embed="rId4">
            <a:alphaModFix/>
          </a:blip>
          <a:stretch>
            <a:fillRect/>
          </a:stretch>
        </p:blipFill>
        <p:spPr>
          <a:xfrm>
            <a:off x="793626" y="3499943"/>
            <a:ext cx="6959617" cy="1005820"/>
          </a:xfrm>
          <a:prstGeom prst="rect">
            <a:avLst/>
          </a:prstGeom>
          <a:noFill/>
          <a:ln>
            <a:noFill/>
          </a:ln>
        </p:spPr>
      </p:pic>
      <p:pic>
        <p:nvPicPr>
          <p:cNvPr id="2" name="Picture 1"/>
          <p:cNvPicPr>
            <a:picLocks noChangeAspect="1"/>
          </p:cNvPicPr>
          <p:nvPr/>
        </p:nvPicPr>
        <p:blipFill>
          <a:blip r:embed="rId5"/>
          <a:stretch>
            <a:fillRect/>
          </a:stretch>
        </p:blipFill>
        <p:spPr>
          <a:xfrm>
            <a:off x="600881" y="753789"/>
            <a:ext cx="7791450" cy="1428750"/>
          </a:xfrm>
          <a:prstGeom prst="rect">
            <a:avLst/>
          </a:prstGeom>
        </p:spPr>
      </p:pic>
    </p:spTree>
    <p:extLst>
      <p:ext uri="{BB962C8B-B14F-4D97-AF65-F5344CB8AC3E}">
        <p14:creationId xmlns:p14="http://schemas.microsoft.com/office/powerpoint/2010/main" val="1105141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body" idx="1"/>
          </p:nvPr>
        </p:nvSpPr>
        <p:spPr>
          <a:xfrm>
            <a:off x="311700" y="1096625"/>
            <a:ext cx="85206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000000"/>
                </a:solidFill>
              </a:rPr>
              <a:t>ANY QUESTIONS?</a:t>
            </a:r>
            <a:endParaRPr sz="4800">
              <a:solidFill>
                <a:srgbClr val="000000"/>
              </a:solidFill>
            </a:endParaRPr>
          </a:p>
          <a:p>
            <a:pPr marL="0" lvl="0" indent="0" algn="ctr" rtl="0">
              <a:spcBef>
                <a:spcPts val="1600"/>
              </a:spcBef>
              <a:spcAft>
                <a:spcPts val="1600"/>
              </a:spcAft>
              <a:buNone/>
            </a:pPr>
            <a:endParaRPr sz="2400">
              <a:solidFill>
                <a:srgbClr val="000000"/>
              </a:solidFill>
            </a:endParaRPr>
          </a:p>
        </p:txBody>
      </p:sp>
    </p:spTree>
    <p:extLst>
      <p:ext uri="{BB962C8B-B14F-4D97-AF65-F5344CB8AC3E}">
        <p14:creationId xmlns:p14="http://schemas.microsoft.com/office/powerpoint/2010/main" val="3478079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body" idx="1"/>
          </p:nvPr>
        </p:nvSpPr>
        <p:spPr>
          <a:xfrm>
            <a:off x="311700" y="1096625"/>
            <a:ext cx="85206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smtClean="0">
                <a:solidFill>
                  <a:srgbClr val="000000"/>
                </a:solidFill>
              </a:rPr>
              <a:t>Aspect Ratio </a:t>
            </a:r>
            <a:br>
              <a:rPr lang="en-US" sz="4800" dirty="0" smtClean="0">
                <a:solidFill>
                  <a:srgbClr val="000000"/>
                </a:solidFill>
              </a:rPr>
            </a:br>
            <a:r>
              <a:rPr lang="en-US" sz="4800" dirty="0" smtClean="0">
                <a:solidFill>
                  <a:srgbClr val="000000"/>
                </a:solidFill>
              </a:rPr>
              <a:t>and </a:t>
            </a:r>
            <a:br>
              <a:rPr lang="en-US" sz="4800" dirty="0" smtClean="0">
                <a:solidFill>
                  <a:srgbClr val="000000"/>
                </a:solidFill>
              </a:rPr>
            </a:br>
            <a:r>
              <a:rPr lang="en-US" sz="4800" dirty="0" smtClean="0">
                <a:solidFill>
                  <a:srgbClr val="000000"/>
                </a:solidFill>
              </a:rPr>
              <a:t>Ideas for Student Activities</a:t>
            </a:r>
            <a:endParaRPr sz="4800" dirty="0">
              <a:solidFill>
                <a:srgbClr val="000000"/>
              </a:solidFill>
            </a:endParaRPr>
          </a:p>
          <a:p>
            <a:pPr marL="0" lvl="0" indent="0" algn="ctr" rtl="0">
              <a:spcBef>
                <a:spcPts val="1600"/>
              </a:spcBef>
              <a:spcAft>
                <a:spcPts val="1600"/>
              </a:spcAft>
              <a:buNone/>
            </a:pPr>
            <a:endParaRPr sz="2400" dirty="0">
              <a:solidFill>
                <a:srgbClr val="000000"/>
              </a:solidFill>
            </a:endParaRPr>
          </a:p>
        </p:txBody>
      </p:sp>
    </p:spTree>
    <p:extLst>
      <p:ext uri="{BB962C8B-B14F-4D97-AF65-F5344CB8AC3E}">
        <p14:creationId xmlns:p14="http://schemas.microsoft.com/office/powerpoint/2010/main" val="983284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Aspect Ratio</a:t>
            </a:r>
            <a:endParaRPr/>
          </a:p>
        </p:txBody>
      </p:sp>
      <p:pic>
        <p:nvPicPr>
          <p:cNvPr id="186" name="Google Shape;186;p31"/>
          <p:cNvPicPr preferRelativeResize="0"/>
          <p:nvPr/>
        </p:nvPicPr>
        <p:blipFill>
          <a:blip r:embed="rId3">
            <a:alphaModFix/>
          </a:blip>
          <a:stretch>
            <a:fillRect/>
          </a:stretch>
        </p:blipFill>
        <p:spPr>
          <a:xfrm>
            <a:off x="4031250" y="1017725"/>
            <a:ext cx="5022924" cy="3618475"/>
          </a:xfrm>
          <a:prstGeom prst="rect">
            <a:avLst/>
          </a:prstGeom>
          <a:noFill/>
          <a:ln>
            <a:noFill/>
          </a:ln>
        </p:spPr>
      </p:pic>
      <p:sp>
        <p:nvSpPr>
          <p:cNvPr id="187" name="Google Shape;187;p31"/>
          <p:cNvSpPr txBox="1"/>
          <p:nvPr/>
        </p:nvSpPr>
        <p:spPr>
          <a:xfrm>
            <a:off x="220625" y="1017725"/>
            <a:ext cx="3860100" cy="35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Aspect Ratio (AR)? AR is the ratio of the length of wings to their width</a:t>
            </a:r>
            <a:br>
              <a:rPr lang="en" dirty="0"/>
            </a:br>
            <a:endParaRPr dirty="0"/>
          </a:p>
          <a:p>
            <a:pPr marL="457200" lvl="0" indent="-317500" algn="l" rtl="0">
              <a:spcBef>
                <a:spcPts val="0"/>
              </a:spcBef>
              <a:spcAft>
                <a:spcPts val="0"/>
              </a:spcAft>
              <a:buSzPts val="1400"/>
              <a:buChar char="●"/>
            </a:pPr>
            <a:r>
              <a:rPr lang="en" dirty="0"/>
              <a:t>Low Aspect Ratio</a:t>
            </a:r>
            <a:endParaRPr dirty="0"/>
          </a:p>
          <a:p>
            <a:pPr marL="914400" lvl="1" indent="-317500" algn="l" rtl="0">
              <a:spcBef>
                <a:spcPts val="0"/>
              </a:spcBef>
              <a:spcAft>
                <a:spcPts val="0"/>
              </a:spcAft>
              <a:buSzPts val="1400"/>
              <a:buChar char="○"/>
            </a:pPr>
            <a:r>
              <a:rPr lang="en" dirty="0"/>
              <a:t>Go slower unless they have power to combat drag.</a:t>
            </a:r>
            <a:endParaRPr dirty="0"/>
          </a:p>
          <a:p>
            <a:pPr marL="914400" lvl="1" indent="-317500" algn="l" rtl="0">
              <a:spcBef>
                <a:spcPts val="0"/>
              </a:spcBef>
              <a:spcAft>
                <a:spcPts val="0"/>
              </a:spcAft>
              <a:buSzPts val="1400"/>
              <a:buChar char="○"/>
            </a:pPr>
            <a:r>
              <a:rPr lang="en" dirty="0"/>
              <a:t>More manoeuvrable</a:t>
            </a:r>
            <a:endParaRPr dirty="0"/>
          </a:p>
          <a:p>
            <a:pPr marL="914400" lvl="1" indent="-317500" algn="l" rtl="0">
              <a:spcBef>
                <a:spcPts val="0"/>
              </a:spcBef>
              <a:spcAft>
                <a:spcPts val="0"/>
              </a:spcAft>
              <a:buSzPts val="1400"/>
              <a:buChar char="○"/>
            </a:pPr>
            <a:r>
              <a:rPr lang="en" dirty="0"/>
              <a:t>More drag (opposition of aircraft motion through the air)</a:t>
            </a:r>
            <a:endParaRPr dirty="0"/>
          </a:p>
          <a:p>
            <a:pPr marL="457200" lvl="0" indent="0" algn="l" rtl="0">
              <a:spcBef>
                <a:spcPts val="0"/>
              </a:spcBef>
              <a:spcAft>
                <a:spcPts val="0"/>
              </a:spcAft>
              <a:buNone/>
            </a:pP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n" dirty="0"/>
              <a:t>High Aspect Ratio</a:t>
            </a:r>
            <a:endParaRPr dirty="0"/>
          </a:p>
          <a:p>
            <a:pPr marL="914400" lvl="1" indent="-317500" algn="l" rtl="0">
              <a:spcBef>
                <a:spcPts val="0"/>
              </a:spcBef>
              <a:spcAft>
                <a:spcPts val="0"/>
              </a:spcAft>
              <a:buSzPts val="1400"/>
              <a:buChar char="○"/>
            </a:pPr>
            <a:r>
              <a:rPr lang="en" dirty="0"/>
              <a:t>Long Narrow wings give the plane more stability</a:t>
            </a:r>
            <a:endParaRPr dirty="0"/>
          </a:p>
          <a:p>
            <a:pPr marL="914400" lvl="1" indent="-317500" algn="l" rtl="0">
              <a:spcBef>
                <a:spcPts val="0"/>
              </a:spcBef>
              <a:spcAft>
                <a:spcPts val="0"/>
              </a:spcAft>
              <a:buSzPts val="1400"/>
              <a:buChar char="○"/>
            </a:pPr>
            <a:r>
              <a:rPr lang="en" dirty="0"/>
              <a:t>Not very manoeuvrable</a:t>
            </a:r>
            <a:endParaRPr dirty="0"/>
          </a:p>
          <a:p>
            <a:pPr marL="914400" lvl="1" indent="-317500" algn="l" rtl="0">
              <a:spcBef>
                <a:spcPts val="0"/>
              </a:spcBef>
              <a:spcAft>
                <a:spcPts val="0"/>
              </a:spcAft>
              <a:buSzPts val="1400"/>
              <a:buChar char="○"/>
            </a:pPr>
            <a:r>
              <a:rPr lang="en" dirty="0"/>
              <a:t>Less drag</a:t>
            </a:r>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311700" y="445025"/>
            <a:ext cx="8520600" cy="5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Example Activity</a:t>
            </a:r>
            <a:endParaRPr/>
          </a:p>
        </p:txBody>
      </p:sp>
      <p:pic>
        <p:nvPicPr>
          <p:cNvPr id="207" name="Google Shape;207;p34"/>
          <p:cNvPicPr preferRelativeResize="0"/>
          <p:nvPr/>
        </p:nvPicPr>
        <p:blipFill>
          <a:blip r:embed="rId3">
            <a:alphaModFix/>
          </a:blip>
          <a:stretch>
            <a:fillRect/>
          </a:stretch>
        </p:blipFill>
        <p:spPr>
          <a:xfrm>
            <a:off x="6025500" y="1085725"/>
            <a:ext cx="2865731" cy="3820974"/>
          </a:xfrm>
          <a:prstGeom prst="rect">
            <a:avLst/>
          </a:prstGeom>
          <a:noFill/>
          <a:ln>
            <a:noFill/>
          </a:ln>
        </p:spPr>
      </p:pic>
      <p:sp>
        <p:nvSpPr>
          <p:cNvPr id="208" name="Google Shape;208;p34"/>
          <p:cNvSpPr txBox="1"/>
          <p:nvPr/>
        </p:nvSpPr>
        <p:spPr>
          <a:xfrm>
            <a:off x="311700" y="1061600"/>
            <a:ext cx="5568600" cy="37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Coffee Stick Glider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Overview: To familiarize students with the Aspect Ratio. Students will construct a makeshift glider using the following materials:</a:t>
            </a:r>
            <a:endParaRPr sz="1200"/>
          </a:p>
          <a:p>
            <a:pPr marL="457200" lvl="0" indent="-304800" algn="l" rtl="0">
              <a:spcBef>
                <a:spcPts val="0"/>
              </a:spcBef>
              <a:spcAft>
                <a:spcPts val="0"/>
              </a:spcAft>
              <a:buSzPts val="1200"/>
              <a:buChar char="●"/>
            </a:pPr>
            <a:r>
              <a:rPr lang="en" sz="1200"/>
              <a:t>Regular (Lined or Blank) Paper</a:t>
            </a:r>
            <a:endParaRPr sz="1200"/>
          </a:p>
          <a:p>
            <a:pPr marL="457200" lvl="0" indent="-304800" algn="l" rtl="0">
              <a:spcBef>
                <a:spcPts val="0"/>
              </a:spcBef>
              <a:spcAft>
                <a:spcPts val="0"/>
              </a:spcAft>
              <a:buSzPts val="1200"/>
              <a:buChar char="●"/>
            </a:pPr>
            <a:r>
              <a:rPr lang="en" sz="1200"/>
              <a:t>Coffee Stirring Straw or toothpick</a:t>
            </a:r>
            <a:endParaRPr sz="1200"/>
          </a:p>
          <a:p>
            <a:pPr marL="457200" lvl="0" indent="-304800" algn="l" rtl="0">
              <a:spcBef>
                <a:spcPts val="0"/>
              </a:spcBef>
              <a:spcAft>
                <a:spcPts val="0"/>
              </a:spcAft>
              <a:buSzPts val="1200"/>
              <a:buChar char="●"/>
            </a:pPr>
            <a:r>
              <a:rPr lang="en" sz="1200"/>
              <a:t>Tape or glue</a:t>
            </a:r>
            <a:endParaRPr sz="1200"/>
          </a:p>
          <a:p>
            <a:pPr marL="457200" lvl="0" indent="-304800" algn="l" rtl="0">
              <a:spcBef>
                <a:spcPts val="0"/>
              </a:spcBef>
              <a:spcAft>
                <a:spcPts val="0"/>
              </a:spcAft>
              <a:buSzPts val="1200"/>
              <a:buChar char="●"/>
            </a:pPr>
            <a:r>
              <a:rPr lang="en" sz="1200"/>
              <a:t>Scissors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Have students design different shapes of wings and tails to see what the best design would be to a). Launch the farthest distance and b). Have the greatest hang time.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Suggestions: </a:t>
            </a:r>
            <a:endParaRPr sz="1200"/>
          </a:p>
          <a:p>
            <a:pPr marL="0" lvl="0" indent="0" algn="l" rtl="0">
              <a:spcBef>
                <a:spcPts val="0"/>
              </a:spcBef>
              <a:spcAft>
                <a:spcPts val="0"/>
              </a:spcAft>
              <a:buNone/>
            </a:pPr>
            <a:r>
              <a:rPr lang="en" sz="1200"/>
              <a:t>When making the wings, keep in mind the aspect ratio. </a:t>
            </a:r>
            <a:r>
              <a:rPr lang="en" sz="1200">
                <a:solidFill>
                  <a:schemeClr val="dk1"/>
                </a:solidFill>
                <a:highlight>
                  <a:srgbClr val="FFFFFF"/>
                </a:highlight>
              </a:rPr>
              <a:t>The </a:t>
            </a:r>
            <a:r>
              <a:rPr lang="en" sz="1200" b="1">
                <a:solidFill>
                  <a:schemeClr val="dk1"/>
                </a:solidFill>
                <a:highlight>
                  <a:srgbClr val="FFFFFF"/>
                </a:highlight>
              </a:rPr>
              <a:t>Aspect Ratio</a:t>
            </a:r>
            <a:r>
              <a:rPr lang="en" sz="1200">
                <a:solidFill>
                  <a:schemeClr val="dk1"/>
                </a:solidFill>
                <a:highlight>
                  <a:srgbClr val="FFFFFF"/>
                </a:highlight>
              </a:rPr>
              <a:t> of a wing is calculated by dividing the wing length by the wing width.</a:t>
            </a:r>
            <a:endParaRPr sz="1200">
              <a:solidFill>
                <a:schemeClr val="dk1"/>
              </a:solidFill>
              <a:highlight>
                <a:srgbClr val="FFFFFF"/>
              </a:highlight>
            </a:endParaRPr>
          </a:p>
          <a:p>
            <a:pPr marL="0" lvl="0" indent="0" algn="l" rtl="0">
              <a:spcBef>
                <a:spcPts val="0"/>
              </a:spcBef>
              <a:spcAft>
                <a:spcPts val="0"/>
              </a:spcAft>
              <a:buNone/>
            </a:pPr>
            <a:endParaRPr sz="1200">
              <a:solidFill>
                <a:schemeClr val="dk1"/>
              </a:solidFill>
              <a:highlight>
                <a:srgbClr val="FFFFFF"/>
              </a:highlight>
            </a:endParaRPr>
          </a:p>
          <a:p>
            <a:pPr marL="0" lvl="0" indent="0" algn="l" rtl="0">
              <a:spcBef>
                <a:spcPts val="0"/>
              </a:spcBef>
              <a:spcAft>
                <a:spcPts val="0"/>
              </a:spcAft>
              <a:buNone/>
            </a:pPr>
            <a:endParaRPr sz="1200">
              <a:solidFill>
                <a:schemeClr val="dk1"/>
              </a:solidFill>
              <a:highlight>
                <a:srgbClr val="FFFFFF"/>
              </a:highlight>
            </a:endParaRPr>
          </a:p>
        </p:txBody>
      </p:sp>
      <p:cxnSp>
        <p:nvCxnSpPr>
          <p:cNvPr id="209" name="Google Shape;209;p34"/>
          <p:cNvCxnSpPr/>
          <p:nvPr/>
        </p:nvCxnSpPr>
        <p:spPr>
          <a:xfrm rot="10800000" flipH="1">
            <a:off x="3414925" y="4433325"/>
            <a:ext cx="954900" cy="6000"/>
          </a:xfrm>
          <a:prstGeom prst="straightConnector1">
            <a:avLst/>
          </a:prstGeom>
          <a:noFill/>
          <a:ln w="9525" cap="flat" cmpd="sng">
            <a:solidFill>
              <a:schemeClr val="dk2"/>
            </a:solidFill>
            <a:prstDash val="solid"/>
            <a:round/>
            <a:headEnd type="none" w="med" len="med"/>
            <a:tailEnd type="none" w="med" len="med"/>
          </a:ln>
        </p:spPr>
      </p:cxnSp>
      <p:sp>
        <p:nvSpPr>
          <p:cNvPr id="210" name="Google Shape;210;p34"/>
          <p:cNvSpPr txBox="1"/>
          <p:nvPr/>
        </p:nvSpPr>
        <p:spPr>
          <a:xfrm>
            <a:off x="3433050" y="4209650"/>
            <a:ext cx="942900" cy="1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Wing Length</a:t>
            </a:r>
            <a:endParaRPr sz="1000"/>
          </a:p>
        </p:txBody>
      </p:sp>
      <p:sp>
        <p:nvSpPr>
          <p:cNvPr id="211" name="Google Shape;211;p34"/>
          <p:cNvSpPr txBox="1"/>
          <p:nvPr/>
        </p:nvSpPr>
        <p:spPr>
          <a:xfrm>
            <a:off x="3399900" y="4391025"/>
            <a:ext cx="1009200" cy="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Wing Width</a:t>
            </a:r>
            <a:endParaRPr sz="1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311700" y="98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Hands-on Activity: Better by Design</a:t>
            </a:r>
            <a:endParaRPr/>
          </a:p>
        </p:txBody>
      </p:sp>
      <p:pic>
        <p:nvPicPr>
          <p:cNvPr id="224" name="Google Shape;224;p36"/>
          <p:cNvPicPr preferRelativeResize="0"/>
          <p:nvPr/>
        </p:nvPicPr>
        <p:blipFill>
          <a:blip r:embed="rId3">
            <a:alphaModFix/>
          </a:blip>
          <a:stretch>
            <a:fillRect/>
          </a:stretch>
        </p:blipFill>
        <p:spPr>
          <a:xfrm>
            <a:off x="6429450" y="857250"/>
            <a:ext cx="2714550" cy="3619400"/>
          </a:xfrm>
          <a:prstGeom prst="rect">
            <a:avLst/>
          </a:prstGeom>
          <a:noFill/>
          <a:ln>
            <a:noFill/>
          </a:ln>
        </p:spPr>
      </p:pic>
      <p:sp>
        <p:nvSpPr>
          <p:cNvPr id="225" name="Google Shape;225;p36"/>
          <p:cNvSpPr txBox="1"/>
          <p:nvPr/>
        </p:nvSpPr>
        <p:spPr>
          <a:xfrm>
            <a:off x="271350" y="670750"/>
            <a:ext cx="6158100" cy="44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
            </a:r>
            <a:br>
              <a:rPr lang="en" dirty="0"/>
            </a:br>
            <a:endParaRPr dirty="0"/>
          </a:p>
          <a:p>
            <a:pPr marL="0" lvl="0" indent="0" algn="l" rtl="0">
              <a:spcBef>
                <a:spcPts val="0"/>
              </a:spcBef>
              <a:spcAft>
                <a:spcPts val="0"/>
              </a:spcAft>
              <a:buNone/>
            </a:pPr>
            <a:r>
              <a:rPr lang="en" dirty="0"/>
              <a:t>Each team will construct a glider and have four trials to record the distance traveled. After all four trials have been recorded, students will need to calculate the average distance traveled. The first trial is to get a base of characteristics for the glider (distance, measurements, etc</a:t>
            </a:r>
            <a:r>
              <a:rPr lang="en" dirty="0" smtClean="0"/>
              <a:t>...). After </a:t>
            </a:r>
            <a:r>
              <a:rPr lang="en" dirty="0"/>
              <a:t>each trial, students will be asked to change one controlled surface, but all else has to remain the same from the original design. </a:t>
            </a:r>
            <a:r>
              <a:rPr lang="en" dirty="0" smtClean="0"/>
              <a:t>For example, </a:t>
            </a:r>
            <a:r>
              <a:rPr lang="en" dirty="0"/>
              <a:t>i</a:t>
            </a:r>
            <a:r>
              <a:rPr lang="en" dirty="0" smtClean="0"/>
              <a:t>f </a:t>
            </a:r>
            <a:r>
              <a:rPr lang="en" dirty="0"/>
              <a:t>you change the wing span in </a:t>
            </a:r>
            <a:r>
              <a:rPr lang="en" dirty="0" smtClean="0"/>
              <a:t>trial# </a:t>
            </a:r>
            <a:r>
              <a:rPr lang="en" dirty="0"/>
              <a:t>1, you must change it back to the original design in </a:t>
            </a:r>
            <a:r>
              <a:rPr lang="en" dirty="0" smtClean="0"/>
              <a:t>trial # </a:t>
            </a:r>
            <a:r>
              <a:rPr lang="en" dirty="0"/>
              <a:t>2. </a:t>
            </a:r>
            <a:endParaRPr dirty="0"/>
          </a:p>
          <a:p>
            <a:pPr marL="0" lvl="0" indent="0" algn="l" rtl="0">
              <a:spcBef>
                <a:spcPts val="0"/>
              </a:spcBef>
              <a:spcAft>
                <a:spcPts val="0"/>
              </a:spcAft>
              <a:buNone/>
            </a:pPr>
            <a:r>
              <a:rPr lang="en" dirty="0"/>
              <a:t/>
            </a:r>
            <a:br>
              <a:rPr lang="en" dirty="0"/>
            </a:br>
            <a:r>
              <a:rPr lang="en" dirty="0"/>
              <a:t>Materials: The following materials will be used for this activity:</a:t>
            </a:r>
            <a:endParaRPr dirty="0"/>
          </a:p>
          <a:p>
            <a:pPr marL="457200" lvl="0" indent="-317500" algn="l" rtl="0">
              <a:spcBef>
                <a:spcPts val="0"/>
              </a:spcBef>
              <a:spcAft>
                <a:spcPts val="0"/>
              </a:spcAft>
              <a:buSzPts val="1400"/>
              <a:buChar char="●"/>
            </a:pPr>
            <a:r>
              <a:rPr lang="en" dirty="0"/>
              <a:t>1 sheet of 8.5 x 11 cardstock paper</a:t>
            </a:r>
            <a:endParaRPr dirty="0"/>
          </a:p>
          <a:p>
            <a:pPr marL="457200" lvl="0" indent="-317500" algn="l" rtl="0">
              <a:spcBef>
                <a:spcPts val="0"/>
              </a:spcBef>
              <a:spcAft>
                <a:spcPts val="0"/>
              </a:spcAft>
              <a:buSzPts val="1400"/>
              <a:buChar char="●"/>
            </a:pPr>
            <a:r>
              <a:rPr lang="en" dirty="0"/>
              <a:t>Scissors</a:t>
            </a:r>
            <a:endParaRPr dirty="0"/>
          </a:p>
          <a:p>
            <a:pPr marL="457200" lvl="0" indent="-317500" algn="l" rtl="0">
              <a:spcBef>
                <a:spcPts val="0"/>
              </a:spcBef>
              <a:spcAft>
                <a:spcPts val="0"/>
              </a:spcAft>
              <a:buSzPts val="1400"/>
              <a:buChar char="●"/>
            </a:pPr>
            <a:r>
              <a:rPr lang="en" dirty="0"/>
              <a:t>3 Large Paper Clips</a:t>
            </a:r>
            <a:endParaRPr dirty="0"/>
          </a:p>
          <a:p>
            <a:pPr marL="457200" lvl="0" indent="-317500" algn="l" rtl="0">
              <a:spcBef>
                <a:spcPts val="0"/>
              </a:spcBef>
              <a:spcAft>
                <a:spcPts val="0"/>
              </a:spcAft>
              <a:buSzPts val="1400"/>
              <a:buChar char="●"/>
            </a:pPr>
            <a:r>
              <a:rPr lang="en" dirty="0"/>
              <a:t>1 Pencil </a:t>
            </a:r>
            <a:endParaRPr dirty="0"/>
          </a:p>
          <a:p>
            <a:pPr marL="457200" lvl="0" indent="-317500" algn="l" rtl="0">
              <a:spcBef>
                <a:spcPts val="0"/>
              </a:spcBef>
              <a:spcAft>
                <a:spcPts val="0"/>
              </a:spcAft>
              <a:buSzPts val="1400"/>
              <a:buChar char="●"/>
            </a:pPr>
            <a:r>
              <a:rPr lang="en" dirty="0"/>
              <a:t>1 Ruler</a:t>
            </a:r>
            <a:endParaRPr dirty="0"/>
          </a:p>
          <a:p>
            <a:pPr marL="457200" lvl="0" indent="-317500" algn="l" rtl="0">
              <a:spcBef>
                <a:spcPts val="0"/>
              </a:spcBef>
              <a:spcAft>
                <a:spcPts val="0"/>
              </a:spcAft>
              <a:buSzPts val="1400"/>
              <a:buChar char="●"/>
            </a:pPr>
            <a:r>
              <a:rPr lang="en" dirty="0"/>
              <a:t>Optional: 1 calculator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4"/>
              </a:rPr>
              <a:t>Activity Link</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Glider Differences</a:t>
            </a:r>
            <a:endParaRPr/>
          </a:p>
        </p:txBody>
      </p:sp>
      <p:sp>
        <p:nvSpPr>
          <p:cNvPr id="114" name="Google Shape;114;p22"/>
          <p:cNvSpPr txBox="1"/>
          <p:nvPr/>
        </p:nvSpPr>
        <p:spPr>
          <a:xfrm>
            <a:off x="5771525" y="1017725"/>
            <a:ext cx="3153600" cy="148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Wright Stuff Glider (MS)</a:t>
            </a:r>
            <a:endParaRPr/>
          </a:p>
          <a:p>
            <a:pPr marL="457200" lvl="0" indent="-317500" algn="l" rtl="0">
              <a:spcBef>
                <a:spcPts val="0"/>
              </a:spcBef>
              <a:spcAft>
                <a:spcPts val="0"/>
              </a:spcAft>
              <a:buSzPts val="1400"/>
              <a:buChar char="●"/>
            </a:pPr>
            <a:r>
              <a:rPr lang="en"/>
              <a:t>12.2meters (40ft) directly in front of where the hook stops on the ramp</a:t>
            </a:r>
            <a:endParaRPr/>
          </a:p>
          <a:p>
            <a:pPr marL="457200" lvl="0" indent="-317500" algn="l" rtl="0">
              <a:spcBef>
                <a:spcPts val="0"/>
              </a:spcBef>
              <a:spcAft>
                <a:spcPts val="0"/>
              </a:spcAft>
              <a:buSzPts val="1400"/>
              <a:buChar char="●"/>
            </a:pPr>
            <a:r>
              <a:rPr lang="en"/>
              <a:t>No Turns. Straight shot.</a:t>
            </a:r>
            <a:br>
              <a:rPr lang="en"/>
            </a:br>
            <a:endParaRPr/>
          </a:p>
        </p:txBody>
      </p:sp>
      <p:sp>
        <p:nvSpPr>
          <p:cNvPr id="115" name="Google Shape;115;p22"/>
          <p:cNvSpPr txBox="1"/>
          <p:nvPr/>
        </p:nvSpPr>
        <p:spPr>
          <a:xfrm>
            <a:off x="311700" y="1017725"/>
            <a:ext cx="3627600" cy="148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Wright Turn Glider (HS)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8.6meters (28.2ft) directly in front of where the hook stops on the ramp</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8.6meters (28.2ft) directly to the right</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This forms a right triangle with the hypotenuse being 12.2meters (40ft)</a:t>
            </a:r>
            <a:endParaRPr/>
          </a:p>
        </p:txBody>
      </p:sp>
      <p:pic>
        <p:nvPicPr>
          <p:cNvPr id="116" name="Google Shape;116;p22"/>
          <p:cNvPicPr preferRelativeResize="0"/>
          <p:nvPr/>
        </p:nvPicPr>
        <p:blipFill>
          <a:blip r:embed="rId3">
            <a:alphaModFix/>
          </a:blip>
          <a:stretch>
            <a:fillRect/>
          </a:stretch>
        </p:blipFill>
        <p:spPr>
          <a:xfrm>
            <a:off x="0" y="2508383"/>
            <a:ext cx="4360325" cy="2635118"/>
          </a:xfrm>
          <a:prstGeom prst="rect">
            <a:avLst/>
          </a:prstGeom>
          <a:noFill/>
          <a:ln>
            <a:noFill/>
          </a:ln>
        </p:spPr>
      </p:pic>
      <p:pic>
        <p:nvPicPr>
          <p:cNvPr id="117" name="Google Shape;117;p22"/>
          <p:cNvPicPr preferRelativeResize="0"/>
          <p:nvPr/>
        </p:nvPicPr>
        <p:blipFill>
          <a:blip r:embed="rId4">
            <a:alphaModFix/>
          </a:blip>
          <a:stretch>
            <a:fillRect/>
          </a:stretch>
        </p:blipFill>
        <p:spPr>
          <a:xfrm>
            <a:off x="4853275" y="2331525"/>
            <a:ext cx="3627599" cy="2593051"/>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Labeled Glider Parts</a:t>
            </a:r>
            <a:endParaRPr/>
          </a:p>
        </p:txBody>
      </p:sp>
      <p:pic>
        <p:nvPicPr>
          <p:cNvPr id="231" name="Google Shape;231;p37"/>
          <p:cNvPicPr preferRelativeResize="0"/>
          <p:nvPr/>
        </p:nvPicPr>
        <p:blipFill>
          <a:blip r:embed="rId3">
            <a:alphaModFix/>
          </a:blip>
          <a:stretch>
            <a:fillRect/>
          </a:stretch>
        </p:blipFill>
        <p:spPr>
          <a:xfrm>
            <a:off x="1545225" y="1017732"/>
            <a:ext cx="5432827" cy="39388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Resources</a:t>
            </a:r>
            <a:endParaRPr/>
          </a:p>
        </p:txBody>
      </p:sp>
      <p:sp>
        <p:nvSpPr>
          <p:cNvPr id="237" name="Google Shape;237;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More Resources:</a:t>
            </a:r>
            <a:endParaRPr sz="1400">
              <a:solidFill>
                <a:schemeClr val="dk1"/>
              </a:solidFill>
            </a:endParaRPr>
          </a:p>
          <a:p>
            <a:pPr marL="457200" lvl="0" indent="-342900" algn="l" rtl="0">
              <a:lnSpc>
                <a:spcPct val="100000"/>
              </a:lnSpc>
              <a:spcBef>
                <a:spcPts val="0"/>
              </a:spcBef>
              <a:spcAft>
                <a:spcPts val="0"/>
              </a:spcAft>
              <a:buClr>
                <a:schemeClr val="dk1"/>
              </a:buClr>
              <a:buSzPts val="1800"/>
              <a:buChar char="●"/>
            </a:pPr>
            <a:r>
              <a:rPr lang="en" u="sng">
                <a:solidFill>
                  <a:schemeClr val="accent5"/>
                </a:solidFill>
                <a:hlinkClick r:id="rId3"/>
              </a:rPr>
              <a:t>NASA’s Wright Index</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u="sng">
                <a:solidFill>
                  <a:schemeClr val="accent5"/>
                </a:solidFill>
                <a:hlinkClick r:id="rId4"/>
              </a:rPr>
              <a:t>NASA’s Aerodynamic Index</a:t>
            </a:r>
            <a:endParaRPr/>
          </a:p>
          <a:p>
            <a:pPr marL="457200" lvl="0" indent="-342900" algn="l" rtl="0">
              <a:lnSpc>
                <a:spcPct val="100000"/>
              </a:lnSpc>
              <a:spcBef>
                <a:spcPts val="0"/>
              </a:spcBef>
              <a:spcAft>
                <a:spcPts val="0"/>
              </a:spcAft>
              <a:buClr>
                <a:schemeClr val="dk1"/>
              </a:buClr>
              <a:buSzPts val="1800"/>
              <a:buChar char="●"/>
            </a:pPr>
            <a:r>
              <a:rPr lang="en" u="sng">
                <a:solidFill>
                  <a:schemeClr val="hlink"/>
                </a:solidFill>
                <a:hlinkClick r:id="rId5"/>
              </a:rPr>
              <a:t>How Shape Affects Lift</a:t>
            </a:r>
            <a:endParaRPr/>
          </a:p>
          <a:p>
            <a:pPr marL="457200" lvl="0" indent="-342900" algn="l" rtl="0">
              <a:lnSpc>
                <a:spcPct val="100000"/>
              </a:lnSpc>
              <a:spcBef>
                <a:spcPts val="0"/>
              </a:spcBef>
              <a:spcAft>
                <a:spcPts val="0"/>
              </a:spcAft>
              <a:buClr>
                <a:schemeClr val="dk1"/>
              </a:buClr>
              <a:buSzPts val="1800"/>
              <a:buChar char="●"/>
            </a:pPr>
            <a:r>
              <a:rPr lang="en" u="sng">
                <a:solidFill>
                  <a:schemeClr val="hlink"/>
                </a:solidFill>
                <a:hlinkClick r:id="rId6"/>
              </a:rPr>
              <a:t>Inclination Effects on Lift</a:t>
            </a:r>
            <a:endParaRPr/>
          </a:p>
          <a:p>
            <a:pPr marL="457200" lvl="0" indent="-342900" algn="l" rtl="0">
              <a:lnSpc>
                <a:spcPct val="100000"/>
              </a:lnSpc>
              <a:spcBef>
                <a:spcPts val="0"/>
              </a:spcBef>
              <a:spcAft>
                <a:spcPts val="0"/>
              </a:spcAft>
              <a:buClr>
                <a:schemeClr val="dk1"/>
              </a:buClr>
              <a:buSzPts val="1800"/>
              <a:buChar char="●"/>
            </a:pPr>
            <a:r>
              <a:rPr lang="en" u="sng">
                <a:solidFill>
                  <a:schemeClr val="hlink"/>
                </a:solidFill>
                <a:hlinkClick r:id="rId7"/>
              </a:rPr>
              <a:t>Aerodynamic Forces</a:t>
            </a:r>
            <a:endParaRPr/>
          </a:p>
          <a:p>
            <a:pPr marL="457200" lvl="0" indent="-342900" algn="l" rtl="0">
              <a:lnSpc>
                <a:spcPct val="100000"/>
              </a:lnSpc>
              <a:spcBef>
                <a:spcPts val="0"/>
              </a:spcBef>
              <a:spcAft>
                <a:spcPts val="0"/>
              </a:spcAft>
              <a:buClr>
                <a:schemeClr val="dk1"/>
              </a:buClr>
              <a:buSzPts val="1800"/>
              <a:buChar char="●"/>
            </a:pPr>
            <a:r>
              <a:rPr lang="en" u="sng">
                <a:solidFill>
                  <a:schemeClr val="hlink"/>
                </a:solidFill>
                <a:hlinkClick r:id="rId7"/>
              </a:rPr>
              <a:t>Factors that Affect Lift</a:t>
            </a:r>
            <a:endParaRPr/>
          </a:p>
          <a:p>
            <a:pPr marL="457200" lvl="0" indent="-342900" algn="l" rtl="0">
              <a:lnSpc>
                <a:spcPct val="100000"/>
              </a:lnSpc>
              <a:spcBef>
                <a:spcPts val="0"/>
              </a:spcBef>
              <a:spcAft>
                <a:spcPts val="0"/>
              </a:spcAft>
              <a:buClr>
                <a:schemeClr val="dk1"/>
              </a:buClr>
              <a:buSzPts val="1800"/>
              <a:buChar char="●"/>
            </a:pPr>
            <a:r>
              <a:rPr lang="en" u="sng">
                <a:solidFill>
                  <a:schemeClr val="hlink"/>
                </a:solidFill>
                <a:hlinkClick r:id="rId8"/>
              </a:rPr>
              <a:t>Glide Angle</a:t>
            </a:r>
            <a:endParaRPr/>
          </a:p>
          <a:p>
            <a:pPr marL="457200" lvl="0" indent="-342900" algn="l" rtl="0">
              <a:lnSpc>
                <a:spcPct val="100000"/>
              </a:lnSpc>
              <a:spcBef>
                <a:spcPts val="0"/>
              </a:spcBef>
              <a:spcAft>
                <a:spcPts val="0"/>
              </a:spcAft>
              <a:buClr>
                <a:schemeClr val="dk1"/>
              </a:buClr>
              <a:buSzPts val="1800"/>
              <a:buChar char="●"/>
            </a:pPr>
            <a:r>
              <a:rPr lang="en" u="sng">
                <a:solidFill>
                  <a:schemeClr val="hlink"/>
                </a:solidFill>
                <a:hlinkClick r:id="rId9"/>
              </a:rPr>
              <a:t>UCSC Glider Demonstration</a:t>
            </a:r>
            <a:endParaRPr/>
          </a:p>
          <a:p>
            <a:pPr marL="457200" lvl="0" indent="-342900" algn="l" rtl="0">
              <a:lnSpc>
                <a:spcPct val="100000"/>
              </a:lnSpc>
              <a:spcBef>
                <a:spcPts val="0"/>
              </a:spcBef>
              <a:spcAft>
                <a:spcPts val="0"/>
              </a:spcAft>
              <a:buClr>
                <a:schemeClr val="dk1"/>
              </a:buClr>
              <a:buSzPts val="1800"/>
              <a:buChar char="●"/>
            </a:pPr>
            <a:r>
              <a:rPr lang="en" u="sng">
                <a:solidFill>
                  <a:schemeClr val="hlink"/>
                </a:solidFill>
                <a:hlinkClick r:id="rId10"/>
              </a:rPr>
              <a:t>Making Your Glider Turn</a:t>
            </a:r>
            <a:endParaRPr/>
          </a:p>
          <a:p>
            <a:pPr marL="0" lvl="0" indent="0" algn="l"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Materials</a:t>
            </a:r>
            <a:endParaRPr/>
          </a:p>
        </p:txBody>
      </p:sp>
      <p:sp>
        <p:nvSpPr>
          <p:cNvPr id="108" name="Google Shape;108;p21"/>
          <p:cNvSpPr txBox="1"/>
          <p:nvPr/>
        </p:nvSpPr>
        <p:spPr>
          <a:xfrm>
            <a:off x="90150" y="1120575"/>
            <a:ext cx="8117700" cy="38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For both glider competitions, all materials are legal except for:</a:t>
            </a:r>
            <a:br>
              <a:rPr lang="en" dirty="0"/>
            </a:br>
            <a:endParaRPr dirty="0"/>
          </a:p>
          <a:p>
            <a:pPr marL="457200" lvl="0" indent="-317500" algn="l" rtl="0">
              <a:spcBef>
                <a:spcPts val="0"/>
              </a:spcBef>
              <a:spcAft>
                <a:spcPts val="0"/>
              </a:spcAft>
              <a:buSzPts val="1400"/>
              <a:buChar char="●"/>
            </a:pPr>
            <a:r>
              <a:rPr lang="en" dirty="0"/>
              <a:t>Power (Thrust, Lift, or Stored Energy)</a:t>
            </a:r>
            <a:br>
              <a:rPr lang="en" dirty="0"/>
            </a:br>
            <a:endParaRPr dirty="0"/>
          </a:p>
          <a:p>
            <a:pPr marL="457200" lvl="0" indent="-317500" algn="l" rtl="0">
              <a:spcBef>
                <a:spcPts val="0"/>
              </a:spcBef>
              <a:spcAft>
                <a:spcPts val="0"/>
              </a:spcAft>
              <a:buSzPts val="1400"/>
              <a:buChar char="●"/>
            </a:pPr>
            <a:r>
              <a:rPr lang="en" dirty="0"/>
              <a:t>Remote Controls</a:t>
            </a:r>
            <a:br>
              <a:rPr lang="en" dirty="0"/>
            </a:br>
            <a:endParaRPr dirty="0"/>
          </a:p>
          <a:p>
            <a:pPr marL="457200" lvl="0" indent="-317500" algn="l" rtl="0">
              <a:spcBef>
                <a:spcPts val="0"/>
              </a:spcBef>
              <a:spcAft>
                <a:spcPts val="0"/>
              </a:spcAft>
              <a:buSzPts val="1400"/>
              <a:buChar char="●"/>
            </a:pPr>
            <a:r>
              <a:rPr lang="en" dirty="0"/>
              <a:t>Prefabricated Gliders</a:t>
            </a:r>
            <a:endParaRPr dirty="0"/>
          </a:p>
          <a:p>
            <a:pPr marL="914400" lvl="1" indent="-317500" algn="l" rtl="0">
              <a:spcBef>
                <a:spcPts val="0"/>
              </a:spcBef>
              <a:spcAft>
                <a:spcPts val="0"/>
              </a:spcAft>
              <a:buSzPts val="1400"/>
              <a:buChar char="○"/>
            </a:pPr>
            <a:r>
              <a:rPr lang="en" dirty="0" smtClean="0"/>
              <a:t>You </a:t>
            </a:r>
            <a:r>
              <a:rPr lang="en" dirty="0"/>
              <a:t>can use parts of a kit, but not the entire kit as provided.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Suggested Materials: </a:t>
            </a:r>
            <a:br>
              <a:rPr lang="en" dirty="0"/>
            </a:br>
            <a:endParaRPr dirty="0"/>
          </a:p>
          <a:p>
            <a:pPr marL="457200" lvl="0" indent="-317500" algn="l" rtl="0">
              <a:spcBef>
                <a:spcPts val="0"/>
              </a:spcBef>
              <a:spcAft>
                <a:spcPts val="0"/>
              </a:spcAft>
              <a:buSzPts val="1400"/>
              <a:buChar char="●"/>
            </a:pPr>
            <a:r>
              <a:rPr lang="en" dirty="0"/>
              <a:t>Balsa wood: Light wood that helps with flight, but is delicate to work with (breaks easily). </a:t>
            </a:r>
            <a:br>
              <a:rPr lang="en" dirty="0"/>
            </a:br>
            <a:endParaRPr dirty="0"/>
          </a:p>
          <a:p>
            <a:pPr marL="457200" lvl="0" indent="-317500" algn="l" rtl="0">
              <a:spcBef>
                <a:spcPts val="0"/>
              </a:spcBef>
              <a:spcAft>
                <a:spcPts val="0"/>
              </a:spcAft>
              <a:buSzPts val="1400"/>
              <a:buChar char="●"/>
            </a:pPr>
            <a:r>
              <a:rPr lang="en" dirty="0"/>
              <a:t>Modeling Clay: Some clay at the tip of the nose adds weight</a:t>
            </a:r>
            <a:br>
              <a:rPr lang="en" dirty="0"/>
            </a:br>
            <a:endParaRPr dirty="0"/>
          </a:p>
          <a:p>
            <a:pPr marL="457200" lvl="0" indent="-317500" algn="l" rtl="0">
              <a:spcBef>
                <a:spcPts val="0"/>
              </a:spcBef>
              <a:spcAft>
                <a:spcPts val="0"/>
              </a:spcAft>
              <a:buSzPts val="1400"/>
              <a:buChar char="●"/>
            </a:pPr>
            <a:r>
              <a:rPr lang="en" dirty="0"/>
              <a:t>Glue: </a:t>
            </a:r>
            <a:r>
              <a:rPr lang="en-US" dirty="0" smtClean="0"/>
              <a:t>Any type</a:t>
            </a:r>
            <a:endParaRPr dirty="0"/>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Contest Overview</a:t>
            </a:r>
            <a:endParaRPr/>
          </a:p>
        </p:txBody>
      </p:sp>
      <p:sp>
        <p:nvSpPr>
          <p:cNvPr id="67" name="Google Shape;67;p15"/>
          <p:cNvSpPr txBox="1"/>
          <p:nvPr/>
        </p:nvSpPr>
        <p:spPr>
          <a:xfrm>
            <a:off x="311700" y="1017724"/>
            <a:ext cx="8292000" cy="4125775"/>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solidFill>
                  <a:schemeClr val="dk1"/>
                </a:solidFill>
              </a:rPr>
              <a:t>Glider MUST be properly labeled and include: the first and last name of all team members, school name, grade level, </a:t>
            </a:r>
            <a:r>
              <a:rPr lang="en" dirty="0" smtClean="0">
                <a:solidFill>
                  <a:schemeClr val="dk1"/>
                </a:solidFill>
              </a:rPr>
              <a:t>MESA </a:t>
            </a:r>
            <a:r>
              <a:rPr lang="en" dirty="0">
                <a:solidFill>
                  <a:schemeClr val="dk1"/>
                </a:solidFill>
              </a:rPr>
              <a:t>Center </a:t>
            </a:r>
            <a:r>
              <a:rPr lang="en" dirty="0" smtClean="0">
                <a:solidFill>
                  <a:schemeClr val="dk1"/>
                </a:solidFill>
              </a:rPr>
              <a:t>name, and a red dot to identify the glider feature that will adapt to the laucher hook. </a:t>
            </a:r>
            <a:r>
              <a:rPr lang="en" dirty="0">
                <a:solidFill>
                  <a:schemeClr val="dk1"/>
                </a:solidFill>
              </a:rPr>
              <a:t>A 10% penalty will be given to gliders that are not properly labeled.  </a:t>
            </a:r>
            <a:r>
              <a:rPr lang="en" dirty="0" smtClean="0">
                <a:solidFill>
                  <a:schemeClr val="dk1"/>
                </a:solidFill>
              </a:rPr>
              <a:t/>
            </a:r>
            <a:br>
              <a:rPr lang="en" dirty="0" smtClean="0">
                <a:solidFill>
                  <a:schemeClr val="dk1"/>
                </a:solidFill>
              </a:rPr>
            </a:br>
            <a:endParaRPr lang="en" dirty="0" smtClean="0">
              <a:solidFill>
                <a:schemeClr val="dk1"/>
              </a:solidFill>
            </a:endParaRPr>
          </a:p>
          <a:p>
            <a:pPr marL="457200" lvl="0" indent="-317500" algn="l" rtl="0">
              <a:spcBef>
                <a:spcPts val="0"/>
              </a:spcBef>
              <a:spcAft>
                <a:spcPts val="0"/>
              </a:spcAft>
              <a:buSzPts val="1400"/>
              <a:buChar char="●"/>
            </a:pPr>
            <a:r>
              <a:rPr lang="en" dirty="0" smtClean="0">
                <a:solidFill>
                  <a:schemeClr val="dk1"/>
                </a:solidFill>
              </a:rPr>
              <a:t>Gliders </a:t>
            </a:r>
            <a:r>
              <a:rPr lang="en" dirty="0">
                <a:solidFill>
                  <a:schemeClr val="dk1"/>
                </a:solidFill>
              </a:rPr>
              <a:t>checked in with a tie-on label will </a:t>
            </a:r>
            <a:r>
              <a:rPr lang="en" dirty="0" smtClean="0">
                <a:solidFill>
                  <a:schemeClr val="dk1"/>
                </a:solidFill>
              </a:rPr>
              <a:t>be tested with the </a:t>
            </a:r>
            <a:r>
              <a:rPr lang="en" dirty="0">
                <a:solidFill>
                  <a:schemeClr val="dk1"/>
                </a:solidFill>
              </a:rPr>
              <a:t>label </a:t>
            </a:r>
            <a:r>
              <a:rPr lang="en" dirty="0" smtClean="0">
                <a:solidFill>
                  <a:schemeClr val="dk1"/>
                </a:solidFill>
              </a:rPr>
              <a:t>attached.</a:t>
            </a:r>
            <a:br>
              <a:rPr lang="en" dirty="0" smtClean="0">
                <a:solidFill>
                  <a:schemeClr val="dk1"/>
                </a:solidFill>
              </a:rPr>
            </a:br>
            <a:endParaRPr lang="en" dirty="0" smtClean="0">
              <a:solidFill>
                <a:schemeClr val="dk1"/>
              </a:solidFill>
            </a:endParaRPr>
          </a:p>
          <a:p>
            <a:pPr marL="457200" lvl="0" indent="-317500">
              <a:buSzPts val="1400"/>
              <a:buChar char="●"/>
            </a:pPr>
            <a:r>
              <a:rPr lang="en" dirty="0" smtClean="0">
                <a:solidFill>
                  <a:schemeClr val="dk1"/>
                </a:solidFill>
              </a:rPr>
              <a:t>Teams must </a:t>
            </a:r>
            <a:r>
              <a:rPr lang="en" dirty="0">
                <a:solidFill>
                  <a:schemeClr val="dk1"/>
                </a:solidFill>
              </a:rPr>
              <a:t>be ready within 30-seconds of being called by judges.</a:t>
            </a:r>
            <a:br>
              <a:rPr lang="en" dirty="0">
                <a:solidFill>
                  <a:schemeClr val="dk1"/>
                </a:solidFill>
              </a:rPr>
            </a:b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Each team will have 2 non-consecutive </a:t>
            </a:r>
            <a:r>
              <a:rPr lang="en" dirty="0" smtClean="0">
                <a:solidFill>
                  <a:schemeClr val="dk1"/>
                </a:solidFill>
              </a:rPr>
              <a:t>launches</a:t>
            </a:r>
            <a:r>
              <a:rPr lang="en" dirty="0">
                <a:solidFill>
                  <a:schemeClr val="dk1"/>
                </a:solidFill>
              </a:rPr>
              <a:t> </a:t>
            </a:r>
            <a:r>
              <a:rPr lang="en" dirty="0" smtClean="0">
                <a:solidFill>
                  <a:schemeClr val="dk1"/>
                </a:solidFill>
              </a:rPr>
              <a:t>and 2 minutes to set-up for each trial.  Teams will receive a 5-second count-down before the launcher’s trigger is released.</a:t>
            </a:r>
            <a:r>
              <a:rPr lang="en" dirty="0">
                <a:solidFill>
                  <a:schemeClr val="dk1"/>
                </a:solidFill>
              </a:rPr>
              <a:t/>
            </a:r>
            <a:br>
              <a:rPr lang="en" dirty="0">
                <a:solidFill>
                  <a:schemeClr val="dk1"/>
                </a:solidFill>
              </a:rPr>
            </a:br>
            <a:endParaRPr dirty="0">
              <a:solidFill>
                <a:schemeClr val="dk1"/>
              </a:solidFill>
            </a:endParaRPr>
          </a:p>
          <a:p>
            <a:pPr marL="457200" lvl="0" indent="-317500" algn="l" rtl="0">
              <a:spcBef>
                <a:spcPts val="0"/>
              </a:spcBef>
              <a:spcAft>
                <a:spcPts val="0"/>
              </a:spcAft>
              <a:buClr>
                <a:schemeClr val="dk1"/>
              </a:buClr>
              <a:buSzPts val="1400"/>
              <a:buChar char="●"/>
            </a:pPr>
            <a:r>
              <a:rPr lang="en" dirty="0"/>
              <a:t>Both launches will be timed (to be used as the tie-breaker only). The glider with the longest single flight time will </a:t>
            </a:r>
            <a:r>
              <a:rPr lang="en" dirty="0" smtClean="0"/>
              <a:t>be declared </a:t>
            </a:r>
            <a:r>
              <a:rPr lang="en" dirty="0"/>
              <a:t>the </a:t>
            </a:r>
            <a:r>
              <a:rPr lang="en" dirty="0" smtClean="0"/>
              <a:t>winner.  </a:t>
            </a:r>
            <a:r>
              <a:rPr lang="en" dirty="0"/>
              <a:t>A glider’s hang-time will be recorded, at a minimum, to the nearest </a:t>
            </a:r>
            <a:r>
              <a:rPr lang="en" dirty="0" smtClean="0"/>
              <a:t>hundredth of a </a:t>
            </a:r>
            <a:r>
              <a:rPr lang="en" dirty="0"/>
              <a:t>second. </a:t>
            </a:r>
            <a:r>
              <a:rPr lang="en" dirty="0">
                <a:solidFill>
                  <a:schemeClr val="dk1"/>
                </a:solidFill>
              </a:rPr>
              <a:t/>
            </a:r>
            <a:br>
              <a:rPr lang="en" dirty="0">
                <a:solidFill>
                  <a:schemeClr val="dk1"/>
                </a:solidFill>
              </a:rPr>
            </a:b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Gliders MUST remain in the impound when not being repaired or launched.</a:t>
            </a:r>
            <a:br>
              <a:rPr lang="en" dirty="0">
                <a:solidFill>
                  <a:schemeClr val="dk1"/>
                </a:solidFill>
              </a:rPr>
            </a:b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Ideally, the glider competition should be held indoors, but it depends on the spaces available. </a:t>
            </a:r>
            <a:endParaRPr dirty="0">
              <a:solidFill>
                <a:schemeClr val="dk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276900" y="-35200"/>
            <a:ext cx="8590200" cy="59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Middle School &amp; High School: General Rules</a:t>
            </a:r>
            <a:endParaRPr sz="2400" dirty="0"/>
          </a:p>
        </p:txBody>
      </p:sp>
      <p:pic>
        <p:nvPicPr>
          <p:cNvPr id="2" name="Picture 1"/>
          <p:cNvPicPr>
            <a:picLocks noChangeAspect="1"/>
          </p:cNvPicPr>
          <p:nvPr/>
        </p:nvPicPr>
        <p:blipFill>
          <a:blip r:embed="rId3"/>
          <a:stretch>
            <a:fillRect/>
          </a:stretch>
        </p:blipFill>
        <p:spPr>
          <a:xfrm>
            <a:off x="662151" y="422967"/>
            <a:ext cx="7659578" cy="472053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 School &amp; High School: General </a:t>
            </a:r>
            <a:r>
              <a:rPr lang="en-US" dirty="0" smtClean="0"/>
              <a:t>Rules (cont.)</a:t>
            </a:r>
            <a:r>
              <a:rPr lang="en-US" dirty="0"/>
              <a:t/>
            </a:r>
            <a:br>
              <a:rPr lang="en-US" dirty="0"/>
            </a:br>
            <a:endParaRPr lang="en-US" dirty="0"/>
          </a:p>
        </p:txBody>
      </p:sp>
      <p:pic>
        <p:nvPicPr>
          <p:cNvPr id="4" name="Picture 3"/>
          <p:cNvPicPr>
            <a:picLocks noChangeAspect="1"/>
          </p:cNvPicPr>
          <p:nvPr/>
        </p:nvPicPr>
        <p:blipFill rotWithShape="1">
          <a:blip r:embed="rId2"/>
          <a:srcRect t="6378"/>
          <a:stretch/>
        </p:blipFill>
        <p:spPr>
          <a:xfrm>
            <a:off x="362446" y="1149993"/>
            <a:ext cx="7760245" cy="959726"/>
          </a:xfrm>
          <a:prstGeom prst="rect">
            <a:avLst/>
          </a:prstGeom>
        </p:spPr>
      </p:pic>
      <p:pic>
        <p:nvPicPr>
          <p:cNvPr id="5" name="Picture 4"/>
          <p:cNvPicPr>
            <a:picLocks noChangeAspect="1"/>
          </p:cNvPicPr>
          <p:nvPr/>
        </p:nvPicPr>
        <p:blipFill rotWithShape="1">
          <a:blip r:embed="rId3"/>
          <a:srcRect t="1637" b="32003"/>
          <a:stretch/>
        </p:blipFill>
        <p:spPr>
          <a:xfrm>
            <a:off x="311700" y="2109719"/>
            <a:ext cx="7861738" cy="2497877"/>
          </a:xfrm>
          <a:prstGeom prst="rect">
            <a:avLst/>
          </a:prstGeom>
        </p:spPr>
      </p:pic>
    </p:spTree>
    <p:extLst>
      <p:ext uri="{BB962C8B-B14F-4D97-AF65-F5344CB8AC3E}">
        <p14:creationId xmlns:p14="http://schemas.microsoft.com/office/powerpoint/2010/main" val="668632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Middle School &amp; High School: General </a:t>
            </a:r>
            <a:r>
              <a:rPr lang="en-US" dirty="0" smtClean="0"/>
              <a:t>Rules (cont.)</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442912" y="1519237"/>
            <a:ext cx="8258175" cy="1495425"/>
          </a:xfrm>
          <a:prstGeom prst="rect">
            <a:avLst/>
          </a:prstGeom>
        </p:spPr>
      </p:pic>
    </p:spTree>
    <p:extLst>
      <p:ext uri="{BB962C8B-B14F-4D97-AF65-F5344CB8AC3E}">
        <p14:creationId xmlns:p14="http://schemas.microsoft.com/office/powerpoint/2010/main" val="665845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Disqualifications (DQs) and Scoring</a:t>
            </a:r>
            <a:endParaRPr/>
          </a:p>
        </p:txBody>
      </p:sp>
      <p:sp>
        <p:nvSpPr>
          <p:cNvPr id="123" name="Google Shape;123;p23"/>
          <p:cNvSpPr txBox="1"/>
          <p:nvPr/>
        </p:nvSpPr>
        <p:spPr>
          <a:xfrm>
            <a:off x="300450" y="1048475"/>
            <a:ext cx="8424300" cy="348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Disqualifications: The following disqualifications apply to both glider competitions:</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Parts breaking off during flight or takeoff</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Altering/Damaging the launch hook</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Not having the following identifiable components: </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Fuselage</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Wing</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Tail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Scoring:</a:t>
            </a:r>
            <a:endParaRPr dirty="0"/>
          </a:p>
          <a:p>
            <a:pPr marL="457200" lvl="0" indent="-317500" algn="l" rtl="0">
              <a:spcBef>
                <a:spcPts val="0"/>
              </a:spcBef>
              <a:spcAft>
                <a:spcPts val="0"/>
              </a:spcAft>
              <a:buSzPts val="1400"/>
              <a:buChar char="●"/>
            </a:pPr>
            <a:r>
              <a:rPr lang="en" dirty="0"/>
              <a:t>The best of the 2 non-consecutive launches make up your score (closest distance to the target)</a:t>
            </a:r>
            <a:endParaRPr dirty="0"/>
          </a:p>
          <a:p>
            <a:pPr marL="457200" lvl="0" indent="-317500" algn="l" rtl="0">
              <a:spcBef>
                <a:spcPts val="0"/>
              </a:spcBef>
              <a:spcAft>
                <a:spcPts val="0"/>
              </a:spcAft>
              <a:buSzPts val="1400"/>
              <a:buChar char="●"/>
            </a:pPr>
            <a:r>
              <a:rPr lang="en" dirty="0"/>
              <a:t>Launch Score = distance from target NOT distance traveled</a:t>
            </a:r>
            <a:endParaRPr dirty="0"/>
          </a:p>
          <a:p>
            <a:pPr marL="457200" lvl="0" indent="-317500" algn="l" rtl="0">
              <a:spcBef>
                <a:spcPts val="0"/>
              </a:spcBef>
              <a:spcAft>
                <a:spcPts val="0"/>
              </a:spcAft>
              <a:buSzPts val="1400"/>
              <a:buChar char="●"/>
            </a:pPr>
            <a:r>
              <a:rPr lang="en" dirty="0"/>
              <a:t>Final Score = Best single launch </a:t>
            </a:r>
            <a:r>
              <a:rPr lang="en" dirty="0" smtClean="0"/>
              <a:t>plus </a:t>
            </a:r>
            <a:r>
              <a:rPr lang="en" dirty="0"/>
              <a:t>the </a:t>
            </a:r>
            <a:r>
              <a:rPr lang="en" dirty="0" smtClean="0"/>
              <a:t>possible</a:t>
            </a:r>
            <a:endParaRPr dirty="0"/>
          </a:p>
          <a:p>
            <a:pPr marL="457200" lvl="0" indent="-317500" algn="l" rtl="0">
              <a:spcBef>
                <a:spcPts val="0"/>
              </a:spcBef>
              <a:spcAft>
                <a:spcPts val="0"/>
              </a:spcAft>
              <a:buSzPts val="1400"/>
              <a:buChar char="●"/>
            </a:pPr>
            <a:r>
              <a:rPr lang="en" dirty="0"/>
              <a:t>If two teams have the same final score, then </a:t>
            </a:r>
            <a:r>
              <a:rPr lang="en" dirty="0">
                <a:solidFill>
                  <a:schemeClr val="dk1"/>
                </a:solidFill>
              </a:rPr>
              <a:t>the glider with the </a:t>
            </a:r>
            <a:r>
              <a:rPr lang="en" dirty="0" smtClean="0">
                <a:solidFill>
                  <a:schemeClr val="dk1"/>
                </a:solidFill>
              </a:rPr>
              <a:t>longest </a:t>
            </a:r>
            <a:r>
              <a:rPr lang="en" dirty="0">
                <a:solidFill>
                  <a:schemeClr val="dk1"/>
                </a:solidFill>
              </a:rPr>
              <a:t>single flight time will be the winner of the tie.</a:t>
            </a:r>
            <a:endParaRPr dirty="0">
              <a:solidFill>
                <a:schemeClr val="dk1"/>
              </a:solidFill>
            </a:endParaRPr>
          </a:p>
          <a:p>
            <a:pPr marL="457200" lvl="0" indent="-317500" algn="l" rtl="0">
              <a:spcBef>
                <a:spcPts val="0"/>
              </a:spcBef>
              <a:spcAft>
                <a:spcPts val="0"/>
              </a:spcAft>
              <a:buClr>
                <a:schemeClr val="dk1"/>
              </a:buClr>
              <a:buSzPts val="1400"/>
              <a:buChar char="●"/>
            </a:pPr>
            <a:r>
              <a:rPr lang="en" dirty="0" smtClean="0">
                <a:solidFill>
                  <a:schemeClr val="dk1"/>
                </a:solidFill>
              </a:rPr>
              <a:t>Penalties (50</a:t>
            </a:r>
            <a:r>
              <a:rPr lang="en" dirty="0">
                <a:solidFill>
                  <a:schemeClr val="dk1"/>
                </a:solidFill>
              </a:rPr>
              <a:t>% missing lab book, 20% incomplete lab book, and/or 10% improper </a:t>
            </a:r>
            <a:r>
              <a:rPr lang="en" dirty="0" smtClean="0">
                <a:solidFill>
                  <a:schemeClr val="dk1"/>
                </a:solidFill>
              </a:rPr>
              <a:t>labeling)</a:t>
            </a:r>
            <a:endParaRPr dirty="0">
              <a:solidFill>
                <a:schemeClr val="dk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10192</TotalTime>
  <Words>787</Words>
  <Application>Microsoft Office PowerPoint</Application>
  <PresentationFormat>On-screen Show (16:9)</PresentationFormat>
  <Paragraphs>156</Paragraphs>
  <Slides>31</Slides>
  <Notes>26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Simple Light</vt:lpstr>
      <vt:lpstr>Wright Stuff Glider (MS) and Wright Turn Glider (HS)</vt:lpstr>
      <vt:lpstr>Contest Objective</vt:lpstr>
      <vt:lpstr>Glider Differences</vt:lpstr>
      <vt:lpstr>Materials</vt:lpstr>
      <vt:lpstr>Contest Overview</vt:lpstr>
      <vt:lpstr>PowerPoint Presentation</vt:lpstr>
      <vt:lpstr>Middle School &amp; High School: General Rules (cont.) </vt:lpstr>
      <vt:lpstr>Middle School &amp; High School: General Rules (cont.) </vt:lpstr>
      <vt:lpstr>Disqualifications (DQs) and Scoring</vt:lpstr>
      <vt:lpstr>Event Management: Official Glider Launcher</vt:lpstr>
      <vt:lpstr>PowerPoint Presentation</vt:lpstr>
      <vt:lpstr>Glider Launcher Overview</vt:lpstr>
      <vt:lpstr>How the Launcher Works</vt:lpstr>
      <vt:lpstr>Event Management</vt:lpstr>
      <vt:lpstr>Event Management</vt:lpstr>
      <vt:lpstr>Middle School Gliders: Target</vt:lpstr>
      <vt:lpstr>High School Gliders: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Aspect Ratio</vt:lpstr>
      <vt:lpstr>Example Activity</vt:lpstr>
      <vt:lpstr>Hands-on Activity: Better by Design</vt:lpstr>
      <vt:lpstr>Labeled Glider Parts</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Wright Stuff Glider (MS) and Wright Turn Glider (HS)</dc:title>
  <dc:creator>Ana Rodarte</dc:creator>
  <cp:lastModifiedBy>Ana Rodarte</cp:lastModifiedBy>
  <cp:revision>16</cp:revision>
  <dcterms:modified xsi:type="dcterms:W3CDTF">2019-10-07T23:28:29Z</dcterms:modified>
</cp:coreProperties>
</file>