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5" r:id="rId5"/>
    <p:sldId id="289" r:id="rId6"/>
    <p:sldId id="290" r:id="rId7"/>
    <p:sldId id="291" r:id="rId8"/>
    <p:sldId id="257" r:id="rId9"/>
    <p:sldId id="259" r:id="rId10"/>
    <p:sldId id="264" r:id="rId11"/>
    <p:sldId id="262" r:id="rId12"/>
    <p:sldId id="263" r:id="rId13"/>
    <p:sldId id="268" r:id="rId14"/>
    <p:sldId id="267" r:id="rId15"/>
    <p:sldId id="285" r:id="rId16"/>
    <p:sldId id="266" r:id="rId17"/>
    <p:sldId id="269" r:id="rId18"/>
    <p:sldId id="270" r:id="rId19"/>
    <p:sldId id="271" r:id="rId20"/>
    <p:sldId id="286"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7" r:id="rId35"/>
    <p:sldId id="288" r:id="rId36"/>
    <p:sldId id="293" r:id="rId37"/>
    <p:sldId id="292" r:id="rId38"/>
  </p:sldIdLst>
  <p:sldSz cx="9144000" cy="6858000" type="screen4x3"/>
  <p:notesSz cx="70104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3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149120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2206495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3171798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310405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2741206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3644714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60190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207732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104950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1661977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2CB10-D86C-4F4C-A897-D404D56E7380}" type="datetimeFigureOut">
              <a:rPr lang="en-US" smtClean="0"/>
              <a:t>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039D6E-8D49-4534-BD5B-800E9F6154BA}" type="slidenum">
              <a:rPr lang="en-US" smtClean="0"/>
              <a:t>‹#›</a:t>
            </a:fld>
            <a:endParaRPr lang="en-US" dirty="0"/>
          </a:p>
        </p:txBody>
      </p:sp>
    </p:spTree>
    <p:extLst>
      <p:ext uri="{BB962C8B-B14F-4D97-AF65-F5344CB8AC3E}">
        <p14:creationId xmlns:p14="http://schemas.microsoft.com/office/powerpoint/2010/main" val="84637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2CB10-D86C-4F4C-A897-D404D56E7380}" type="datetimeFigureOut">
              <a:rPr lang="en-US" smtClean="0"/>
              <a:t>1/21/2016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39D6E-8D49-4534-BD5B-800E9F6154BA}" type="slidenum">
              <a:rPr lang="en-US" smtClean="0"/>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391400" y="6213022"/>
            <a:ext cx="1333267" cy="482969"/>
          </a:xfrm>
          <a:prstGeom prst="rect">
            <a:avLst/>
          </a:prstGeom>
        </p:spPr>
      </p:pic>
      <p:cxnSp>
        <p:nvCxnSpPr>
          <p:cNvPr id="11" name="Straight Connector 10"/>
          <p:cNvCxnSpPr/>
          <p:nvPr userDrawn="1"/>
        </p:nvCxnSpPr>
        <p:spPr>
          <a:xfrm>
            <a:off x="685800" y="1447800"/>
            <a:ext cx="7543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0282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800" b="1" kern="1200">
          <a:solidFill>
            <a:srgbClr val="C00000"/>
          </a:solidFill>
          <a:latin typeface="Perpetu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Perpetu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Perpetu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Perpetu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Perpetu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Perpetu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docs.google.com/spreadsheets/d/1wnmcu8EwNe2PVSL6ojCmI7dfFih1rlUEpCjUfTVg00U/edit#gid=2019028231" TargetMode="External"/><Relationship Id="rId2" Type="http://schemas.openxmlformats.org/officeDocument/2006/relationships/hyperlink" Target="https://docs.google.com/spreadsheets/d/11CKlHJrcDOPUPhdicTJGysIFyFFXQYuqS5K282iwkZI/edit#gid=2060477543" TargetMode="External"/><Relationship Id="rId1" Type="http://schemas.openxmlformats.org/officeDocument/2006/relationships/slideLayout" Target="../slideLayouts/slideLayout2.xml"/><Relationship Id="rId4" Type="http://schemas.openxmlformats.org/officeDocument/2006/relationships/hyperlink" Target="https://docs.google.com/spreadsheets/d/1JZ6Jf9oLcjss1wLZsto9IHcAHxSwUlDkp5z8x0GreWU/edit#gid=512877608"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612" y="2514600"/>
            <a:ext cx="7772400" cy="1470025"/>
          </a:xfrm>
        </p:spPr>
        <p:txBody>
          <a:bodyPr/>
          <a:lstStyle/>
          <a:p>
            <a:r>
              <a:rPr lang="en-US" dirty="0" smtClean="0"/>
              <a:t>Implementation Webinar</a:t>
            </a:r>
            <a:endParaRPr lang="en-US" dirty="0"/>
          </a:p>
        </p:txBody>
      </p:sp>
      <p:sp>
        <p:nvSpPr>
          <p:cNvPr id="3" name="Subtitle 2"/>
          <p:cNvSpPr>
            <a:spLocks noGrp="1"/>
          </p:cNvSpPr>
          <p:nvPr>
            <p:ph type="subTitle" idx="1"/>
          </p:nvPr>
        </p:nvSpPr>
        <p:spPr>
          <a:xfrm>
            <a:off x="1395412" y="4267200"/>
            <a:ext cx="6400800" cy="1752600"/>
          </a:xfrm>
        </p:spPr>
        <p:txBody>
          <a:bodyPr/>
          <a:lstStyle/>
          <a:p>
            <a:r>
              <a:rPr lang="en-US" dirty="0" smtClean="0"/>
              <a:t>Jan 22, 2015</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3000"/>
            <a:ext cx="8582025" cy="1313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7416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Technical Paper</a:t>
            </a:r>
            <a:endParaRPr lang="en-US" dirty="0"/>
          </a:p>
        </p:txBody>
      </p:sp>
      <p:sp>
        <p:nvSpPr>
          <p:cNvPr id="3" name="Content Placeholder 2"/>
          <p:cNvSpPr>
            <a:spLocks noGrp="1"/>
          </p:cNvSpPr>
          <p:nvPr>
            <p:ph idx="1"/>
          </p:nvPr>
        </p:nvSpPr>
        <p:spPr/>
        <p:txBody>
          <a:bodyPr/>
          <a:lstStyle/>
          <a:p>
            <a:pPr lvl="1"/>
            <a:r>
              <a:rPr lang="en-US" dirty="0" smtClean="0"/>
              <a:t>2 – 3 judges; each judges should read all papers</a:t>
            </a:r>
          </a:p>
          <a:p>
            <a:pPr lvl="1"/>
            <a:r>
              <a:rPr lang="en-US" dirty="0" smtClean="0"/>
              <a:t>Have judges read and score papers independently</a:t>
            </a:r>
            <a:endParaRPr lang="en-US" dirty="0"/>
          </a:p>
          <a:p>
            <a:pPr lvl="1"/>
            <a:r>
              <a:rPr lang="en-US" dirty="0" smtClean="0"/>
              <a:t>Papers </a:t>
            </a:r>
            <a:r>
              <a:rPr lang="en-US" dirty="0"/>
              <a:t>s</a:t>
            </a:r>
            <a:r>
              <a:rPr lang="en-US" dirty="0" smtClean="0"/>
              <a:t>hould be read a scored before competition.</a:t>
            </a:r>
          </a:p>
          <a:p>
            <a:pPr lvl="1"/>
            <a:r>
              <a:rPr lang="en-US" dirty="0" smtClean="0"/>
              <a:t>Provide scores to lead judge before competition</a:t>
            </a:r>
          </a:p>
          <a:p>
            <a:r>
              <a:rPr lang="en-US" dirty="0" smtClean="0"/>
              <a:t>Regionals/State</a:t>
            </a:r>
          </a:p>
          <a:p>
            <a:pPr lvl="1"/>
            <a:r>
              <a:rPr lang="en-US" dirty="0" smtClean="0"/>
              <a:t>Same as preliminary competition except </a:t>
            </a:r>
          </a:p>
          <a:p>
            <a:pPr lvl="2"/>
            <a:r>
              <a:rPr lang="en-US" dirty="0" smtClean="0"/>
              <a:t> judges receive technical papers 2 weeks before competition</a:t>
            </a:r>
          </a:p>
          <a:p>
            <a:pPr lvl="2"/>
            <a:r>
              <a:rPr lang="en-US" dirty="0" smtClean="0"/>
              <a:t>3 judges; each judge should read all papers</a:t>
            </a:r>
          </a:p>
          <a:p>
            <a:pPr lvl="1"/>
            <a:endParaRPr lang="en-US" dirty="0"/>
          </a:p>
        </p:txBody>
      </p:sp>
    </p:spTree>
    <p:extLst>
      <p:ext uri="{BB962C8B-B14F-4D97-AF65-F5344CB8AC3E}">
        <p14:creationId xmlns:p14="http://schemas.microsoft.com/office/powerpoint/2010/main" val="2106743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fontScale="90000"/>
          </a:bodyPr>
          <a:lstStyle/>
          <a:p>
            <a:r>
              <a:rPr lang="en-US" dirty="0" smtClean="0"/>
              <a:t>Judging – Academic Poster Display</a:t>
            </a:r>
            <a:endParaRPr lang="en-US" dirty="0"/>
          </a:p>
        </p:txBody>
      </p:sp>
      <p:sp>
        <p:nvSpPr>
          <p:cNvPr id="3" name="Content Placeholder 2"/>
          <p:cNvSpPr>
            <a:spLocks noGrp="1"/>
          </p:cNvSpPr>
          <p:nvPr>
            <p:ph idx="1"/>
          </p:nvPr>
        </p:nvSpPr>
        <p:spPr/>
        <p:txBody>
          <a:bodyPr>
            <a:normAutofit/>
          </a:bodyPr>
          <a:lstStyle/>
          <a:p>
            <a:r>
              <a:rPr lang="en-US" dirty="0" smtClean="0"/>
              <a:t>Preliminary</a:t>
            </a:r>
          </a:p>
          <a:p>
            <a:pPr lvl="1"/>
            <a:r>
              <a:rPr lang="en-US" dirty="0" smtClean="0"/>
              <a:t>Option to have students submit poster during prelims but not present</a:t>
            </a:r>
          </a:p>
          <a:p>
            <a:pPr lvl="1"/>
            <a:endParaRPr lang="en-US" dirty="0" smtClean="0"/>
          </a:p>
          <a:p>
            <a:pPr lvl="1"/>
            <a:r>
              <a:rPr lang="en-US" dirty="0" smtClean="0"/>
              <a:t>Suggestion: Have teams submit posters electronically with technical paper to check for required components</a:t>
            </a:r>
          </a:p>
          <a:p>
            <a:pPr lvl="1"/>
            <a:endParaRPr lang="en-US"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292477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fontScale="90000"/>
          </a:bodyPr>
          <a:lstStyle/>
          <a:p>
            <a:r>
              <a:rPr lang="en-US" dirty="0" smtClean="0"/>
              <a:t>Judging – Academic Poster Display</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smtClean="0"/>
              <a:t>Equipment needed</a:t>
            </a:r>
          </a:p>
          <a:p>
            <a:pPr lvl="2"/>
            <a:r>
              <a:rPr lang="en-US" dirty="0" smtClean="0"/>
              <a:t>Easels</a:t>
            </a:r>
          </a:p>
          <a:p>
            <a:pPr lvl="2"/>
            <a:r>
              <a:rPr lang="en-US" dirty="0" smtClean="0"/>
              <a:t>Poster Boards to mount posters</a:t>
            </a:r>
          </a:p>
          <a:p>
            <a:pPr lvl="2"/>
            <a:r>
              <a:rPr lang="en-US" dirty="0" smtClean="0"/>
              <a:t>Score Sheets</a:t>
            </a:r>
          </a:p>
          <a:p>
            <a:pPr lvl="2"/>
            <a:r>
              <a:rPr lang="en-US" dirty="0"/>
              <a:t>1</a:t>
            </a:r>
            <a:r>
              <a:rPr lang="en-US" dirty="0" smtClean="0"/>
              <a:t> open room</a:t>
            </a:r>
            <a:endParaRPr lang="en-US" dirty="0" smtClean="0"/>
          </a:p>
          <a:p>
            <a:r>
              <a:rPr lang="en-US" dirty="0" smtClean="0"/>
              <a:t>Judges = 3</a:t>
            </a:r>
          </a:p>
          <a:p>
            <a:r>
              <a:rPr lang="en-US" b="1" dirty="0" smtClean="0"/>
              <a:t>Regional/State</a:t>
            </a:r>
          </a:p>
          <a:p>
            <a:pPr lvl="1"/>
            <a:r>
              <a:rPr lang="en-US" dirty="0" smtClean="0"/>
              <a:t>Impound posters at same time as device.</a:t>
            </a:r>
          </a:p>
          <a:p>
            <a:pPr lvl="1"/>
            <a:r>
              <a:rPr lang="en-US" dirty="0" smtClean="0"/>
              <a:t>Have judges start scoring posters while students are in math competition</a:t>
            </a:r>
          </a:p>
          <a:p>
            <a:pPr lvl="1"/>
            <a:r>
              <a:rPr lang="en-US" dirty="0" smtClean="0"/>
              <a:t>Judging should be completed before presentation</a:t>
            </a:r>
            <a:endParaRPr lang="en-US"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3685478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rmAutofit fontScale="90000"/>
          </a:bodyPr>
          <a:lstStyle/>
          <a:p>
            <a:r>
              <a:rPr lang="en-US" dirty="0" smtClean="0"/>
              <a:t>Judging – Academic Poster Display</a:t>
            </a:r>
            <a:endParaRPr lang="en-US" dirty="0"/>
          </a:p>
        </p:txBody>
      </p:sp>
      <p:sp>
        <p:nvSpPr>
          <p:cNvPr id="3" name="Content Placeholder 2"/>
          <p:cNvSpPr>
            <a:spLocks noGrp="1"/>
          </p:cNvSpPr>
          <p:nvPr>
            <p:ph idx="1"/>
          </p:nvPr>
        </p:nvSpPr>
        <p:spPr/>
        <p:txBody>
          <a:bodyPr/>
          <a:lstStyle/>
          <a:p>
            <a:pPr lvl="1"/>
            <a:r>
              <a:rPr lang="en-US" dirty="0" smtClean="0"/>
              <a:t>Suggestion: Score posters in opposite order of team order in device performance.</a:t>
            </a:r>
          </a:p>
          <a:p>
            <a:pPr lvl="1"/>
            <a:r>
              <a:rPr lang="en-US" dirty="0" smtClean="0"/>
              <a:t>Suggestion: After judging of a poster is completed move posters close to door so students can have access to  poster for presentation</a:t>
            </a:r>
          </a:p>
          <a:p>
            <a:pPr lvl="1"/>
            <a:r>
              <a:rPr lang="en-US" dirty="0" smtClean="0"/>
              <a:t>When scoring is competed submit scoring sheets to Lead Judge</a:t>
            </a:r>
            <a:endParaRPr lang="en-US" dirty="0"/>
          </a:p>
        </p:txBody>
      </p:sp>
    </p:spTree>
    <p:extLst>
      <p:ext uri="{BB962C8B-B14F-4D97-AF65-F5344CB8AC3E}">
        <p14:creationId xmlns:p14="http://schemas.microsoft.com/office/powerpoint/2010/main" val="1899060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rmAutofit/>
          </a:bodyPr>
          <a:lstStyle/>
          <a:p>
            <a:r>
              <a:rPr lang="en-US" sz="4000" dirty="0" smtClean="0"/>
              <a:t>Judging – Academic Poster Presentation</a:t>
            </a:r>
            <a:endParaRPr lang="en-US" sz="4000" dirty="0"/>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smtClean="0"/>
              <a:t>Equipment needed</a:t>
            </a:r>
          </a:p>
          <a:p>
            <a:pPr lvl="2"/>
            <a:r>
              <a:rPr lang="en-US" dirty="0" smtClean="0"/>
              <a:t>Easels</a:t>
            </a:r>
          </a:p>
          <a:p>
            <a:pPr lvl="2"/>
            <a:r>
              <a:rPr lang="en-US" dirty="0" smtClean="0"/>
              <a:t>Poster Boards to mount posters</a:t>
            </a:r>
          </a:p>
          <a:p>
            <a:pPr lvl="2"/>
            <a:r>
              <a:rPr lang="en-US" dirty="0" smtClean="0"/>
              <a:t>Score Sheets</a:t>
            </a:r>
          </a:p>
          <a:p>
            <a:pPr lvl="2"/>
            <a:r>
              <a:rPr lang="en-US" dirty="0" smtClean="0"/>
              <a:t>1 classroom</a:t>
            </a:r>
          </a:p>
          <a:p>
            <a:r>
              <a:rPr lang="en-US" dirty="0" smtClean="0"/>
              <a:t>Judges = 3</a:t>
            </a:r>
          </a:p>
          <a:p>
            <a:r>
              <a:rPr lang="en-US" b="1" dirty="0" smtClean="0"/>
              <a:t>Preliminary/Regional </a:t>
            </a:r>
          </a:p>
          <a:p>
            <a:pPr lvl="1"/>
            <a:r>
              <a:rPr lang="en-US" dirty="0" smtClean="0"/>
              <a:t>Presentation:  3 minutes followed by 1 minute of Q &amp;A</a:t>
            </a:r>
          </a:p>
          <a:p>
            <a:pPr lvl="2"/>
            <a:r>
              <a:rPr lang="en-US" dirty="0" smtClean="0"/>
              <a:t>Signal when team has 1 min and 30 sec remaining for presentation</a:t>
            </a:r>
          </a:p>
          <a:p>
            <a:pPr marL="914400" lvl="2" indent="0">
              <a:buNone/>
            </a:pPr>
            <a:endParaRPr lang="en-US" dirty="0" smtClean="0"/>
          </a:p>
          <a:p>
            <a:pPr lvl="1"/>
            <a:r>
              <a:rPr lang="en-US" dirty="0" smtClean="0"/>
              <a:t>Complete score sheet after each presentation</a:t>
            </a:r>
          </a:p>
          <a:p>
            <a:pPr lvl="1"/>
            <a:endParaRPr lang="en-US" dirty="0" smtClean="0"/>
          </a:p>
          <a:p>
            <a:r>
              <a:rPr lang="en-US" dirty="0" smtClean="0"/>
              <a:t>Note: The above time can be increased up to 10 minutes depending on the number of teams competing</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2275994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rmAutofit/>
          </a:bodyPr>
          <a:lstStyle/>
          <a:p>
            <a:r>
              <a:rPr lang="en-US" sz="4000" dirty="0" smtClean="0"/>
              <a:t>Judging – Academic Poster Presentation</a:t>
            </a:r>
            <a:endParaRPr lang="en-US" sz="4000" dirty="0"/>
          </a:p>
        </p:txBody>
      </p:sp>
      <p:sp>
        <p:nvSpPr>
          <p:cNvPr id="3" name="Content Placeholder 2"/>
          <p:cNvSpPr>
            <a:spLocks noGrp="1"/>
          </p:cNvSpPr>
          <p:nvPr>
            <p:ph idx="1"/>
          </p:nvPr>
        </p:nvSpPr>
        <p:spPr>
          <a:xfrm>
            <a:off x="457200" y="1600200"/>
            <a:ext cx="8229600" cy="4648200"/>
          </a:xfrm>
        </p:spPr>
        <p:txBody>
          <a:bodyPr>
            <a:normAutofit/>
          </a:bodyPr>
          <a:lstStyle/>
          <a:p>
            <a:r>
              <a:rPr lang="en-US" b="1" dirty="0" smtClean="0"/>
              <a:t>State/National</a:t>
            </a:r>
          </a:p>
          <a:p>
            <a:pPr lvl="1"/>
            <a:r>
              <a:rPr lang="en-US" dirty="0" smtClean="0"/>
              <a:t>Presentation:  10 minutes followed by 5 minute of Q &amp;A</a:t>
            </a:r>
          </a:p>
          <a:p>
            <a:pPr lvl="2"/>
            <a:r>
              <a:rPr lang="en-US" dirty="0" smtClean="0"/>
              <a:t>Signal when team has 3 min, 1 min and 30 </a:t>
            </a:r>
            <a:r>
              <a:rPr lang="en-US" dirty="0" err="1" smtClean="0"/>
              <a:t>secs</a:t>
            </a:r>
            <a:r>
              <a:rPr lang="en-US" dirty="0" smtClean="0"/>
              <a:t>, 10 </a:t>
            </a:r>
            <a:r>
              <a:rPr lang="en-US" dirty="0" err="1" smtClean="0"/>
              <a:t>secs</a:t>
            </a:r>
            <a:r>
              <a:rPr lang="en-US" dirty="0" smtClean="0"/>
              <a:t> remaining for presentation</a:t>
            </a:r>
          </a:p>
          <a:p>
            <a:r>
              <a:rPr lang="en-US" dirty="0" smtClean="0"/>
              <a:t>Submit score sheets to Lead </a:t>
            </a:r>
            <a:r>
              <a:rPr lang="en-US" dirty="0"/>
              <a:t>J</a:t>
            </a:r>
            <a:r>
              <a:rPr lang="en-US" dirty="0" smtClean="0"/>
              <a:t>udge after all presentations are completed</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1557002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Equipment Needed:</a:t>
            </a:r>
          </a:p>
          <a:p>
            <a:endParaRPr lang="en-US"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54628"/>
            <a:ext cx="7315200" cy="3550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6330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Equipment Needed:</a:t>
            </a:r>
          </a:p>
          <a:p>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38400"/>
            <a:ext cx="8458200" cy="1542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6239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Equipment Needed:</a:t>
            </a:r>
          </a:p>
          <a:p>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57400"/>
            <a:ext cx="7315200" cy="4276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061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Equipment Needed:</a:t>
            </a:r>
          </a:p>
          <a:p>
            <a:endParaRPr 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38400"/>
            <a:ext cx="8077200" cy="2969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706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 2.0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Changes to PAC Competition for the 2015-16 academic year. </a:t>
            </a:r>
          </a:p>
          <a:p>
            <a:pPr marL="800100" lvl="1" indent="-342900">
              <a:buFont typeface="Arial" pitchFamily="34" charset="0"/>
              <a:buChar char="•"/>
            </a:pPr>
            <a:r>
              <a:rPr lang="en-US" sz="2200" dirty="0" smtClean="0">
                <a:latin typeface="Times" pitchFamily="18" charset="0"/>
              </a:rPr>
              <a:t>Cost of device cannot exceed $80.00</a:t>
            </a:r>
          </a:p>
          <a:p>
            <a:pPr marL="800100" lvl="1" indent="-342900">
              <a:buFont typeface="Arial" pitchFamily="34" charset="0"/>
              <a:buChar char="•"/>
            </a:pPr>
            <a:r>
              <a:rPr lang="en-US" sz="2200" dirty="0" smtClean="0">
                <a:latin typeface="Times" pitchFamily="18" charset="0"/>
              </a:rPr>
              <a:t>Arduino must be used to open and close device fingers</a:t>
            </a:r>
          </a:p>
          <a:p>
            <a:pPr marL="1200150" lvl="2" indent="-342900"/>
            <a:r>
              <a:rPr lang="en-US" sz="1800" dirty="0" smtClean="0">
                <a:latin typeface="Times" pitchFamily="18" charset="0"/>
              </a:rPr>
              <a:t>Can have on finger stationary and one which moves</a:t>
            </a:r>
            <a:endParaRPr lang="en-US" sz="1800" dirty="0" smtClean="0">
              <a:latin typeface="Times" pitchFamily="18" charset="0"/>
            </a:endParaRPr>
          </a:p>
          <a:p>
            <a:pPr marL="800100" lvl="1" indent="-342900">
              <a:buFont typeface="Arial" pitchFamily="34" charset="0"/>
              <a:buChar char="•"/>
            </a:pPr>
            <a:r>
              <a:rPr lang="en-US" sz="2200" dirty="0" smtClean="0">
                <a:latin typeface="Times" pitchFamily="18" charset="0"/>
              </a:rPr>
              <a:t>Cannot use wrist of fingers to control device in any way</a:t>
            </a:r>
          </a:p>
          <a:p>
            <a:pPr marL="800100" lvl="1" indent="-342900">
              <a:buFont typeface="Arial" pitchFamily="34" charset="0"/>
              <a:buChar char="•"/>
            </a:pPr>
            <a:r>
              <a:rPr lang="en-US" sz="2200" dirty="0" smtClean="0">
                <a:latin typeface="Times" pitchFamily="18" charset="0"/>
              </a:rPr>
              <a:t>Unencumbered hand can be used to activate device.</a:t>
            </a:r>
          </a:p>
          <a:p>
            <a:pPr marL="1200150" lvl="2" indent="-342900"/>
            <a:r>
              <a:rPr lang="en-US" sz="1800" dirty="0" smtClean="0">
                <a:latin typeface="Times" pitchFamily="18" charset="0"/>
              </a:rPr>
              <a:t>Can use other body parts to activate i.e. foot, sound, breath</a:t>
            </a:r>
            <a:r>
              <a:rPr lang="en-US" sz="1800" dirty="0" smtClean="0">
                <a:latin typeface="Times" pitchFamily="18" charset="0"/>
              </a:rPr>
              <a:t> </a:t>
            </a:r>
          </a:p>
          <a:p>
            <a:pPr marL="800100" lvl="1" indent="-342900">
              <a:buFont typeface="Arial" pitchFamily="34" charset="0"/>
              <a:buChar char="•"/>
            </a:pPr>
            <a:r>
              <a:rPr lang="en-US" sz="2200" dirty="0" smtClean="0">
                <a:latin typeface="Times" pitchFamily="18" charset="0"/>
              </a:rPr>
              <a:t>Different team member must perform each trail</a:t>
            </a:r>
          </a:p>
          <a:p>
            <a:pPr marL="800100" lvl="1" indent="-342900">
              <a:buFont typeface="Arial" pitchFamily="34" charset="0"/>
              <a:buChar char="•"/>
            </a:pPr>
            <a:r>
              <a:rPr lang="en-US" sz="2200" dirty="0" smtClean="0">
                <a:latin typeface="Times" pitchFamily="18" charset="0"/>
              </a:rPr>
              <a:t>Poster must include block diagram of Arduino Programming</a:t>
            </a:r>
          </a:p>
          <a:p>
            <a:pPr marL="800100" lvl="1" indent="-342900">
              <a:buFont typeface="Arial" pitchFamily="34" charset="0"/>
              <a:buChar char="•"/>
            </a:pPr>
            <a:r>
              <a:rPr lang="en-US" sz="2200" dirty="0" smtClean="0">
                <a:latin typeface="Times" pitchFamily="18" charset="0"/>
              </a:rPr>
              <a:t>Pseudo code must be included in appendix</a:t>
            </a:r>
          </a:p>
          <a:p>
            <a:pPr marL="800100" lvl="1" indent="-342900">
              <a:buFont typeface="Arial" pitchFamily="34" charset="0"/>
              <a:buChar char="•"/>
            </a:pPr>
            <a:r>
              <a:rPr lang="en-US" sz="2200" dirty="0" smtClean="0">
                <a:latin typeface="Times" pitchFamily="18" charset="0"/>
              </a:rPr>
              <a:t>Discussion must detail integration of electronic into device</a:t>
            </a:r>
          </a:p>
          <a:p>
            <a:pPr marL="800100" lvl="1" indent="-342900">
              <a:buFont typeface="Arial" pitchFamily="34" charset="0"/>
              <a:buChar char="•"/>
            </a:pPr>
            <a:r>
              <a:rPr lang="en-US" sz="2200" dirty="0" smtClean="0">
                <a:latin typeface="Times" pitchFamily="18" charset="0"/>
              </a:rPr>
              <a:t>Batter powered</a:t>
            </a:r>
          </a:p>
          <a:p>
            <a:pPr marL="1200150" lvl="2" indent="-342900"/>
            <a:r>
              <a:rPr lang="en-US" sz="1800" dirty="0" smtClean="0">
                <a:latin typeface="Times" pitchFamily="18" charset="0"/>
              </a:rPr>
              <a:t>Can use DC power supply</a:t>
            </a:r>
          </a:p>
          <a:p>
            <a:pPr marL="1200150" lvl="2" indent="-342900"/>
            <a:r>
              <a:rPr lang="en-US" sz="1800" dirty="0" err="1" smtClean="0">
                <a:latin typeface="Times" pitchFamily="18" charset="0"/>
              </a:rPr>
              <a:t>Canuse</a:t>
            </a:r>
            <a:r>
              <a:rPr lang="en-US" sz="1800" dirty="0" smtClean="0">
                <a:latin typeface="Times" pitchFamily="18" charset="0"/>
              </a:rPr>
              <a:t> potentiometer to adjust voltage</a:t>
            </a:r>
            <a:endParaRPr lang="en-US" sz="1800" dirty="0">
              <a:latin typeface="Times" pitchFamily="18" charset="0"/>
            </a:endParaRPr>
          </a:p>
        </p:txBody>
      </p:sp>
    </p:spTree>
    <p:extLst>
      <p:ext uri="{BB962C8B-B14F-4D97-AF65-F5344CB8AC3E}">
        <p14:creationId xmlns:p14="http://schemas.microsoft.com/office/powerpoint/2010/main" val="7822812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 Performance</a:t>
            </a:r>
            <a:endParaRPr lang="en-US" dirty="0"/>
          </a:p>
        </p:txBody>
      </p:sp>
      <p:sp>
        <p:nvSpPr>
          <p:cNvPr id="3" name="Content Placeholder 2"/>
          <p:cNvSpPr>
            <a:spLocks noGrp="1"/>
          </p:cNvSpPr>
          <p:nvPr>
            <p:ph idx="1"/>
          </p:nvPr>
        </p:nvSpPr>
        <p:spPr/>
        <p:txBody>
          <a:bodyPr/>
          <a:lstStyle/>
          <a:p>
            <a:r>
              <a:rPr lang="en-US" dirty="0" smtClean="0"/>
              <a:t>Dexterity Task</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138363"/>
            <a:ext cx="7058025" cy="258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4181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Equipment Needed:</a:t>
            </a:r>
          </a:p>
          <a:p>
            <a:endParaRPr lang="en-US"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06378"/>
            <a:ext cx="7924800" cy="3129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5573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normAutofit lnSpcReduction="10000"/>
          </a:bodyPr>
          <a:lstStyle/>
          <a:p>
            <a:r>
              <a:rPr lang="en-US" dirty="0" smtClean="0"/>
              <a:t>Equipment Needed</a:t>
            </a:r>
          </a:p>
          <a:p>
            <a:pPr lvl="1"/>
            <a:r>
              <a:rPr lang="en-US" dirty="0" smtClean="0"/>
              <a:t>1 large room need to accommodate the following</a:t>
            </a:r>
          </a:p>
          <a:p>
            <a:pPr lvl="1"/>
            <a:r>
              <a:rPr lang="en-US" dirty="0" smtClean="0"/>
              <a:t>Laptop</a:t>
            </a:r>
          </a:p>
          <a:p>
            <a:pPr lvl="1"/>
            <a:r>
              <a:rPr lang="en-US" dirty="0" smtClean="0"/>
              <a:t>Calipers (2)</a:t>
            </a:r>
          </a:p>
          <a:p>
            <a:pPr lvl="1"/>
            <a:r>
              <a:rPr lang="en-US" dirty="0" smtClean="0"/>
              <a:t>Competition area consisting of</a:t>
            </a:r>
          </a:p>
          <a:p>
            <a:pPr lvl="2"/>
            <a:r>
              <a:rPr lang="en-US" dirty="0" smtClean="0"/>
              <a:t>MS: 2 tables for device performance;  6 tables  for impound area; 2 table device check-in/scoring</a:t>
            </a:r>
          </a:p>
          <a:p>
            <a:pPr lvl="3"/>
            <a:endParaRPr lang="en-US" dirty="0" smtClean="0"/>
          </a:p>
          <a:p>
            <a:pPr lvl="2"/>
            <a:r>
              <a:rPr lang="en-US" dirty="0" smtClean="0"/>
              <a:t>HS: </a:t>
            </a:r>
            <a:r>
              <a:rPr lang="en-US" dirty="0" smtClean="0"/>
              <a:t>3 tables for device performance;  6 table  for impound area; 2 table device check-in/scoring </a:t>
            </a:r>
          </a:p>
          <a:p>
            <a:pPr lvl="3"/>
            <a:endParaRPr lang="en-US" dirty="0" smtClean="0"/>
          </a:p>
          <a:p>
            <a:pPr lvl="1"/>
            <a:endParaRPr lang="en-US" dirty="0"/>
          </a:p>
        </p:txBody>
      </p:sp>
    </p:spTree>
    <p:extLst>
      <p:ext uri="{BB962C8B-B14F-4D97-AF65-F5344CB8AC3E}">
        <p14:creationId xmlns:p14="http://schemas.microsoft.com/office/powerpoint/2010/main" val="30420309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Set-Up</a:t>
            </a:r>
          </a:p>
          <a:p>
            <a:pPr lvl="1"/>
            <a:r>
              <a:rPr lang="en-US" dirty="0" smtClean="0"/>
              <a:t>If possible lead judge, judges and staff should set-up room the night before the competition.</a:t>
            </a:r>
          </a:p>
          <a:p>
            <a:pPr lvl="1"/>
            <a:r>
              <a:rPr lang="en-US" dirty="0" smtClean="0"/>
              <a:t>Competition area is the same set up as previous years</a:t>
            </a:r>
          </a:p>
          <a:p>
            <a:pPr lvl="1"/>
            <a:r>
              <a:rPr lang="en-US" dirty="0" smtClean="0"/>
              <a:t>Make sure to test nuts and bolts for dexterity task to make sure they move smoothly</a:t>
            </a:r>
          </a:p>
          <a:p>
            <a:pPr lvl="1"/>
            <a:endParaRPr lang="en-US" dirty="0" smtClean="0"/>
          </a:p>
          <a:p>
            <a:pPr lvl="1"/>
            <a:endParaRPr lang="en-US" dirty="0"/>
          </a:p>
        </p:txBody>
      </p:sp>
    </p:spTree>
    <p:extLst>
      <p:ext uri="{BB962C8B-B14F-4D97-AF65-F5344CB8AC3E}">
        <p14:creationId xmlns:p14="http://schemas.microsoft.com/office/powerpoint/2010/main" val="2208759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Small Room Set-Up</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09799"/>
            <a:ext cx="5835428" cy="4399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0277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Large Room Set-Up</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133600"/>
            <a:ext cx="5410200" cy="428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3624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Device Check-In</a:t>
            </a:r>
          </a:p>
          <a:p>
            <a:pPr lvl="1"/>
            <a:r>
              <a:rPr lang="en-US" dirty="0" smtClean="0"/>
              <a:t>Set up two tables for </a:t>
            </a:r>
          </a:p>
          <a:p>
            <a:pPr marL="1371600" lvl="2" indent="-457200">
              <a:buFont typeface="+mj-lt"/>
              <a:buAutoNum type="arabicPeriod"/>
            </a:pPr>
            <a:r>
              <a:rPr lang="en-US" dirty="0" smtClean="0"/>
              <a:t>Device Check-In</a:t>
            </a:r>
          </a:p>
          <a:p>
            <a:pPr marL="1828800" lvl="3" indent="-457200">
              <a:buFont typeface="+mj-lt"/>
              <a:buAutoNum type="alphaLcParenR"/>
            </a:pPr>
            <a:r>
              <a:rPr lang="en-US" dirty="0" smtClean="0"/>
              <a:t>Check for students name, school and MESA Center on device.</a:t>
            </a:r>
          </a:p>
          <a:p>
            <a:pPr marL="1828800" lvl="3" indent="-457200">
              <a:buFont typeface="+mj-lt"/>
              <a:buAutoNum type="alphaLcParenR"/>
            </a:pPr>
            <a:r>
              <a:rPr lang="en-US" dirty="0" smtClean="0"/>
              <a:t> Team member complete </a:t>
            </a:r>
            <a:r>
              <a:rPr lang="en-US" dirty="0"/>
              <a:t>I</a:t>
            </a:r>
            <a:r>
              <a:rPr lang="en-US" dirty="0" smtClean="0"/>
              <a:t>nspection and Performance Datasheet</a:t>
            </a:r>
          </a:p>
          <a:p>
            <a:pPr marL="1828800" lvl="3" indent="-457200">
              <a:buFont typeface="+mj-lt"/>
              <a:buAutoNum type="alphaLcParenR"/>
            </a:pPr>
            <a:r>
              <a:rPr lang="en-US" dirty="0" smtClean="0"/>
              <a:t>Take photo of team with device and sign with school name*</a:t>
            </a:r>
          </a:p>
          <a:p>
            <a:pPr marL="1828800" lvl="3" indent="-457200">
              <a:buFont typeface="+mj-lt"/>
              <a:buAutoNum type="alphaLcParenR"/>
            </a:pPr>
            <a:endParaRPr lang="en-US" dirty="0"/>
          </a:p>
          <a:p>
            <a:pPr marL="114300" indent="0">
              <a:buNone/>
            </a:pPr>
            <a:r>
              <a:rPr lang="en-US" dirty="0" smtClean="0"/>
              <a:t>*  </a:t>
            </a:r>
            <a:r>
              <a:rPr lang="en-US" sz="2400" dirty="0" smtClean="0"/>
              <a:t>Center can make signs a head of time and use sign to denote the teams impound area</a:t>
            </a:r>
          </a:p>
          <a:p>
            <a:pPr marL="1371600" lvl="2" indent="-457200">
              <a:buFont typeface="+mj-lt"/>
              <a:buAutoNum type="arabicPeriod"/>
            </a:pPr>
            <a:endParaRPr lang="en-US" dirty="0" smtClean="0"/>
          </a:p>
          <a:p>
            <a:pPr marL="1828800" lvl="3" indent="-457200">
              <a:buFont typeface="+mj-lt"/>
              <a:buAutoNum type="alphaLcParenR"/>
            </a:pPr>
            <a:endParaRPr lang="en-US" dirty="0" smtClean="0"/>
          </a:p>
          <a:p>
            <a:pPr lvl="1"/>
            <a:endParaRPr lang="en-US" dirty="0"/>
          </a:p>
        </p:txBody>
      </p:sp>
    </p:spTree>
    <p:extLst>
      <p:ext uri="{BB962C8B-B14F-4D97-AF65-F5344CB8AC3E}">
        <p14:creationId xmlns:p14="http://schemas.microsoft.com/office/powerpoint/2010/main" val="1815629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Device Check-In (cont.)</a:t>
            </a:r>
          </a:p>
          <a:p>
            <a:pPr marL="514350" lvl="1" indent="0">
              <a:buNone/>
            </a:pPr>
            <a:r>
              <a:rPr lang="en-US" dirty="0" smtClean="0"/>
              <a:t>2. Device Weigh-In</a:t>
            </a:r>
          </a:p>
          <a:p>
            <a:pPr marL="1428750" lvl="2" indent="-514350">
              <a:buFont typeface="+mj-lt"/>
              <a:buAutoNum type="alphaLcParenR"/>
            </a:pPr>
            <a:r>
              <a:rPr lang="en-US" dirty="0" smtClean="0"/>
              <a:t>Weigh device and record weight </a:t>
            </a:r>
            <a:r>
              <a:rPr lang="en-US" dirty="0"/>
              <a:t>o</a:t>
            </a:r>
            <a:r>
              <a:rPr lang="en-US" dirty="0" smtClean="0"/>
              <a:t>n </a:t>
            </a:r>
            <a:r>
              <a:rPr lang="en-US" dirty="0" smtClean="0"/>
              <a:t>Inspection and Performance Datasheet</a:t>
            </a:r>
          </a:p>
          <a:p>
            <a:pPr marL="1428750" lvl="2" indent="-514350">
              <a:buFont typeface="+mj-lt"/>
              <a:buAutoNum type="alphaLcParenR"/>
            </a:pPr>
            <a:r>
              <a:rPr lang="en-US" dirty="0" smtClean="0"/>
              <a:t>Check for following</a:t>
            </a:r>
          </a:p>
          <a:p>
            <a:pPr marL="1428750" lvl="2" indent="-514350">
              <a:buFont typeface="+mj-lt"/>
              <a:buAutoNum type="alphaLcParenR"/>
            </a:pPr>
            <a:endParaRPr lang="en-US" dirty="0" smtClean="0"/>
          </a:p>
          <a:p>
            <a:pPr lvl="2">
              <a:buFont typeface="+mj-lt"/>
              <a:buAutoNum type="alphaLcParenR"/>
            </a:pPr>
            <a:endParaRPr lang="en-US" sz="1600" dirty="0" smtClean="0"/>
          </a:p>
          <a:p>
            <a:pPr marL="1371600" lvl="2" indent="-457200">
              <a:buFont typeface="+mj-lt"/>
              <a:buAutoNum type="alphaLcParenR"/>
            </a:pPr>
            <a:endParaRPr lang="en-US" dirty="0" smtClean="0"/>
          </a:p>
          <a:p>
            <a:pPr marL="1828800" lvl="3" indent="-457200">
              <a:buFont typeface="+mj-lt"/>
              <a:buAutoNum type="alphaLcParenR"/>
            </a:pPr>
            <a:endParaRPr lang="en-US" dirty="0" smtClean="0"/>
          </a:p>
          <a:p>
            <a:pPr lvl="1"/>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953932"/>
            <a:ext cx="6138863" cy="2832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2875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Device Check-In (cont.)</a:t>
            </a:r>
          </a:p>
          <a:p>
            <a:pPr marL="514350" lvl="1" indent="0">
              <a:buNone/>
            </a:pPr>
            <a:r>
              <a:rPr lang="en-US" dirty="0" smtClean="0"/>
              <a:t>2. Impound Area</a:t>
            </a:r>
          </a:p>
          <a:p>
            <a:pPr marL="1428750" lvl="2" indent="-514350">
              <a:buFont typeface="+mj-lt"/>
              <a:buAutoNum type="alphaLcParenR"/>
            </a:pPr>
            <a:r>
              <a:rPr lang="en-US" dirty="0" smtClean="0"/>
              <a:t>Assign each team to a impound area</a:t>
            </a:r>
          </a:p>
          <a:p>
            <a:pPr marL="1428750" lvl="2" indent="-514350">
              <a:buFont typeface="+mj-lt"/>
              <a:buAutoNum type="alphaLcParenR"/>
            </a:pPr>
            <a:r>
              <a:rPr lang="en-US" dirty="0" smtClean="0"/>
              <a:t>Once the device is in the impound area teams are not allowed to touch device until it is time to perform task</a:t>
            </a:r>
          </a:p>
          <a:p>
            <a:pPr marL="1428750" lvl="2" indent="-514350">
              <a:buFont typeface="+mj-lt"/>
              <a:buAutoNum type="alphaLcParenR"/>
            </a:pPr>
            <a:r>
              <a:rPr lang="en-US" dirty="0" smtClean="0"/>
              <a:t>Direct teams to sitting area to wait for competition </a:t>
            </a:r>
          </a:p>
          <a:p>
            <a:pPr marL="914400" lvl="2" indent="0">
              <a:buNone/>
            </a:pPr>
            <a:endParaRPr lang="en-US" dirty="0" smtClean="0"/>
          </a:p>
          <a:p>
            <a:pPr marL="1828800" lvl="3" indent="-457200">
              <a:buFont typeface="+mj-lt"/>
              <a:buAutoNum type="alphaLcParenR"/>
            </a:pPr>
            <a:endParaRPr lang="en-US" dirty="0" smtClean="0"/>
          </a:p>
          <a:p>
            <a:pPr lvl="1"/>
            <a:endParaRPr lang="en-US" dirty="0"/>
          </a:p>
        </p:txBody>
      </p:sp>
    </p:spTree>
    <p:extLst>
      <p:ext uri="{BB962C8B-B14F-4D97-AF65-F5344CB8AC3E}">
        <p14:creationId xmlns:p14="http://schemas.microsoft.com/office/powerpoint/2010/main" val="2008581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Competition</a:t>
            </a:r>
          </a:p>
          <a:p>
            <a:pPr lvl="1"/>
            <a:r>
              <a:rPr lang="en-US" dirty="0" smtClean="0"/>
              <a:t>Before beginning the competition, inform all observers of the rules set up for observing</a:t>
            </a:r>
          </a:p>
          <a:p>
            <a:pPr lvl="2"/>
            <a:r>
              <a:rPr lang="en-US" dirty="0" smtClean="0"/>
              <a:t>Not contact with team device</a:t>
            </a:r>
          </a:p>
          <a:p>
            <a:pPr lvl="2"/>
            <a:r>
              <a:rPr lang="en-US" dirty="0" smtClean="0"/>
              <a:t>No speak to judges</a:t>
            </a:r>
          </a:p>
          <a:p>
            <a:pPr lvl="2"/>
            <a:r>
              <a:rPr lang="en-US" dirty="0" smtClean="0"/>
              <a:t>No assistance in repairing, adjusting, to teams</a:t>
            </a:r>
            <a:endParaRPr lang="en-US" sz="1200" dirty="0" smtClean="0"/>
          </a:p>
          <a:p>
            <a:pPr marL="1371600" lvl="2" indent="-457200">
              <a:buFont typeface="+mj-lt"/>
              <a:buAutoNum type="alphaLcParenR"/>
            </a:pPr>
            <a:endParaRPr lang="en-US" dirty="0" smtClean="0"/>
          </a:p>
          <a:p>
            <a:pPr marL="1828800" lvl="3" indent="-457200">
              <a:buFont typeface="+mj-lt"/>
              <a:buAutoNum type="alphaLcParenR"/>
            </a:pPr>
            <a:endParaRPr lang="en-US" dirty="0" smtClean="0"/>
          </a:p>
          <a:p>
            <a:pPr lvl="1"/>
            <a:endParaRPr lang="en-US" dirty="0"/>
          </a:p>
        </p:txBody>
      </p:sp>
    </p:spTree>
    <p:extLst>
      <p:ext uri="{BB962C8B-B14F-4D97-AF65-F5344CB8AC3E}">
        <p14:creationId xmlns:p14="http://schemas.microsoft.com/office/powerpoint/2010/main" val="3330997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 2.0</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Provide judges with copy PAC Competition Rules, and Event Management Docs </a:t>
            </a:r>
          </a:p>
          <a:p>
            <a:pPr lvl="1"/>
            <a:r>
              <a:rPr lang="en-US" dirty="0" smtClean="0"/>
              <a:t>Judges must review and be familiar with sections they are judging</a:t>
            </a:r>
          </a:p>
          <a:p>
            <a:pPr lvl="1"/>
            <a:r>
              <a:rPr lang="en-US" dirty="0" smtClean="0"/>
              <a:t>Lead Judge should be familiar with all rules</a:t>
            </a:r>
          </a:p>
          <a:p>
            <a:pPr lvl="1"/>
            <a:r>
              <a:rPr lang="en-US" dirty="0" smtClean="0"/>
              <a:t>Different judges for HS and MS competitions*</a:t>
            </a:r>
            <a:endParaRPr lang="en-US" dirty="0" smtClean="0"/>
          </a:p>
          <a:p>
            <a:pPr marL="0" indent="0">
              <a:buNone/>
            </a:pPr>
            <a:r>
              <a:rPr lang="en-US" dirty="0" smtClean="0"/>
              <a:t>  Suggestion: </a:t>
            </a:r>
          </a:p>
          <a:p>
            <a:pPr lvl="1"/>
            <a:r>
              <a:rPr lang="en-US" dirty="0" smtClean="0"/>
              <a:t>For both prelims and regionals host a webinar or in-person meeting to meet with judges to review judging of competition and answer questions.</a:t>
            </a:r>
          </a:p>
        </p:txBody>
      </p:sp>
    </p:spTree>
    <p:extLst>
      <p:ext uri="{BB962C8B-B14F-4D97-AF65-F5344CB8AC3E}">
        <p14:creationId xmlns:p14="http://schemas.microsoft.com/office/powerpoint/2010/main" val="2188032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p:txBody>
          <a:bodyPr/>
          <a:lstStyle/>
          <a:p>
            <a:r>
              <a:rPr lang="en-US" dirty="0" smtClean="0"/>
              <a:t>Competition</a:t>
            </a:r>
          </a:p>
          <a:p>
            <a:pPr lvl="1"/>
            <a:r>
              <a:rPr lang="en-US" dirty="0" smtClean="0"/>
              <a:t>Each team will have two trails</a:t>
            </a:r>
          </a:p>
          <a:p>
            <a:pPr lvl="2"/>
            <a:r>
              <a:rPr lang="en-US" dirty="0" smtClean="0"/>
              <a:t>Trails can be consecutive or non consecutive</a:t>
            </a:r>
          </a:p>
          <a:p>
            <a:pPr lvl="2"/>
            <a:r>
              <a:rPr lang="en-US" dirty="0" smtClean="0"/>
              <a:t>Trails at different tasks can run simultaneously</a:t>
            </a:r>
          </a:p>
          <a:p>
            <a:r>
              <a:rPr lang="en-US" dirty="0" smtClean="0"/>
              <a:t>Call teams in order to compete in the device performance</a:t>
            </a:r>
          </a:p>
          <a:p>
            <a:pPr lvl="1"/>
            <a:r>
              <a:rPr lang="en-US" dirty="0" smtClean="0"/>
              <a:t>Teams will proceed in following order</a:t>
            </a:r>
          </a:p>
          <a:p>
            <a:pPr lvl="2"/>
            <a:r>
              <a:rPr lang="en-US" dirty="0" smtClean="0"/>
              <a:t>In-Hole – team in impound area preparing device</a:t>
            </a:r>
          </a:p>
          <a:p>
            <a:pPr lvl="2"/>
            <a:r>
              <a:rPr lang="en-US" dirty="0" smtClean="0"/>
              <a:t>On-Deck –  team preparing for next task </a:t>
            </a:r>
          </a:p>
          <a:p>
            <a:endParaRPr lang="en-US" sz="1200" dirty="0" smtClean="0"/>
          </a:p>
          <a:p>
            <a:pPr marL="1371600" lvl="2" indent="-457200">
              <a:buFont typeface="+mj-lt"/>
              <a:buAutoNum type="alphaLcParenR"/>
            </a:pPr>
            <a:endParaRPr lang="en-US" dirty="0" smtClean="0"/>
          </a:p>
          <a:p>
            <a:pPr marL="1828800" lvl="3" indent="-457200">
              <a:buFont typeface="+mj-lt"/>
              <a:buAutoNum type="alphaLcParenR"/>
            </a:pPr>
            <a:endParaRPr lang="en-US" dirty="0" smtClean="0"/>
          </a:p>
          <a:p>
            <a:pPr lvl="1"/>
            <a:endParaRPr lang="en-US" dirty="0"/>
          </a:p>
        </p:txBody>
      </p:sp>
    </p:spTree>
    <p:extLst>
      <p:ext uri="{BB962C8B-B14F-4D97-AF65-F5344CB8AC3E}">
        <p14:creationId xmlns:p14="http://schemas.microsoft.com/office/powerpoint/2010/main" val="2757631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a:xfrm>
            <a:off x="457200" y="1600200"/>
            <a:ext cx="8458200" cy="4525963"/>
          </a:xfrm>
        </p:spPr>
        <p:txBody>
          <a:bodyPr/>
          <a:lstStyle/>
          <a:p>
            <a:pPr lvl="2"/>
            <a:r>
              <a:rPr lang="en-US" dirty="0" smtClean="0"/>
              <a:t>Team–Up – team prepare to perform task </a:t>
            </a:r>
            <a:r>
              <a:rPr lang="en-US" dirty="0"/>
              <a:t>(</a:t>
            </a:r>
            <a:r>
              <a:rPr lang="en-US" dirty="0" smtClean="0"/>
              <a:t>1 minute)</a:t>
            </a:r>
          </a:p>
          <a:p>
            <a:pPr lvl="3"/>
            <a:r>
              <a:rPr lang="en-US" dirty="0" smtClean="0"/>
              <a:t>Team has 1 minutes to prepare for task</a:t>
            </a:r>
          </a:p>
          <a:p>
            <a:pPr lvl="3"/>
            <a:r>
              <a:rPr lang="en-US" dirty="0" smtClean="0"/>
              <a:t>Team indicates ready to operate status</a:t>
            </a:r>
          </a:p>
          <a:p>
            <a:pPr lvl="3"/>
            <a:r>
              <a:rPr lang="en-US" dirty="0" smtClean="0"/>
              <a:t>Time </a:t>
            </a:r>
            <a:r>
              <a:rPr lang="en-US" dirty="0"/>
              <a:t>T</a:t>
            </a:r>
            <a:r>
              <a:rPr lang="en-US" dirty="0" smtClean="0"/>
              <a:t>akers  and Recorders ready for team performance</a:t>
            </a:r>
          </a:p>
          <a:p>
            <a:pPr lvl="3"/>
            <a:r>
              <a:rPr lang="en-US" dirty="0" smtClean="0"/>
              <a:t>Start Task performance</a:t>
            </a:r>
          </a:p>
          <a:p>
            <a:endParaRPr lang="en-US" sz="1200" dirty="0" smtClean="0"/>
          </a:p>
          <a:p>
            <a:pPr marL="1371600" lvl="2" indent="-457200">
              <a:buFont typeface="+mj-lt"/>
              <a:buAutoNum type="alphaLcParenR"/>
            </a:pPr>
            <a:endParaRPr lang="en-US" dirty="0" smtClean="0"/>
          </a:p>
          <a:p>
            <a:pPr marL="1828800" lvl="3" indent="-457200">
              <a:buFont typeface="+mj-lt"/>
              <a:buAutoNum type="alphaLcParenR"/>
            </a:pPr>
            <a:endParaRPr lang="en-US" dirty="0" smtClean="0"/>
          </a:p>
          <a:p>
            <a:pPr lvl="1"/>
            <a:endParaRPr lang="en-US" dirty="0"/>
          </a:p>
        </p:txBody>
      </p:sp>
    </p:spTree>
    <p:extLst>
      <p:ext uri="{BB962C8B-B14F-4D97-AF65-F5344CB8AC3E}">
        <p14:creationId xmlns:p14="http://schemas.microsoft.com/office/powerpoint/2010/main" val="126506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Device Performance</a:t>
            </a:r>
            <a:endParaRPr lang="en-US" dirty="0"/>
          </a:p>
        </p:txBody>
      </p:sp>
      <p:sp>
        <p:nvSpPr>
          <p:cNvPr id="3" name="Content Placeholder 2"/>
          <p:cNvSpPr>
            <a:spLocks noGrp="1"/>
          </p:cNvSpPr>
          <p:nvPr>
            <p:ph idx="1"/>
          </p:nvPr>
        </p:nvSpPr>
        <p:spPr>
          <a:xfrm>
            <a:off x="457200" y="1600200"/>
            <a:ext cx="8458200" cy="4525963"/>
          </a:xfrm>
        </p:spPr>
        <p:txBody>
          <a:bodyPr>
            <a:normAutofit fontScale="92500" lnSpcReduction="20000"/>
          </a:bodyPr>
          <a:lstStyle/>
          <a:p>
            <a:r>
              <a:rPr lang="en-US" dirty="0" smtClean="0"/>
              <a:t>Dexterity (2 minute)</a:t>
            </a:r>
          </a:p>
          <a:p>
            <a:pPr lvl="1"/>
            <a:r>
              <a:rPr lang="en-US" dirty="0" smtClean="0"/>
              <a:t>Record time</a:t>
            </a:r>
          </a:p>
          <a:p>
            <a:pPr lvl="1"/>
            <a:r>
              <a:rPr lang="en-US" dirty="0" smtClean="0"/>
              <a:t>Use calipers to score bolt</a:t>
            </a:r>
          </a:p>
          <a:p>
            <a:r>
              <a:rPr lang="en-US" dirty="0" smtClean="0"/>
              <a:t>Object Relocation Task (1 minute)</a:t>
            </a:r>
          </a:p>
          <a:p>
            <a:pPr lvl="1"/>
            <a:r>
              <a:rPr lang="en-US" dirty="0" smtClean="0"/>
              <a:t>Record time</a:t>
            </a:r>
          </a:p>
          <a:p>
            <a:pPr lvl="1"/>
            <a:r>
              <a:rPr lang="en-US" dirty="0" smtClean="0"/>
              <a:t>Score the items in the finishing area</a:t>
            </a:r>
          </a:p>
          <a:p>
            <a:r>
              <a:rPr lang="en-US" dirty="0" smtClean="0"/>
              <a:t>Distance Accuracy (1 minutes)</a:t>
            </a:r>
          </a:p>
          <a:p>
            <a:pPr lvl="1"/>
            <a:r>
              <a:rPr lang="en-US" dirty="0" smtClean="0"/>
              <a:t>Record time</a:t>
            </a:r>
          </a:p>
          <a:p>
            <a:pPr lvl="1"/>
            <a:r>
              <a:rPr lang="en-US" dirty="0" smtClean="0"/>
              <a:t>Score bean bags</a:t>
            </a:r>
          </a:p>
          <a:p>
            <a:pPr lvl="2"/>
            <a:r>
              <a:rPr lang="en-US" dirty="0" smtClean="0"/>
              <a:t>Overlaps between two zones receives lesser score</a:t>
            </a:r>
          </a:p>
          <a:p>
            <a:pPr lvl="2"/>
            <a:r>
              <a:rPr lang="en-US" dirty="0" smtClean="0"/>
              <a:t>Partial outside of boundary no score</a:t>
            </a:r>
          </a:p>
          <a:p>
            <a:pPr lvl="1"/>
            <a:endParaRPr lang="en-US" dirty="0" smtClean="0"/>
          </a:p>
          <a:p>
            <a:pPr lvl="1"/>
            <a:endParaRPr lang="en-US" dirty="0" smtClean="0"/>
          </a:p>
          <a:p>
            <a:endParaRPr lang="en-US" sz="1200" dirty="0" smtClean="0"/>
          </a:p>
          <a:p>
            <a:pPr marL="1371600" lvl="2" indent="-457200">
              <a:buFont typeface="+mj-lt"/>
              <a:buAutoNum type="alphaLcParenR"/>
            </a:pPr>
            <a:endParaRPr lang="en-US" dirty="0" smtClean="0"/>
          </a:p>
          <a:p>
            <a:pPr marL="1828800" lvl="3" indent="-457200">
              <a:buFont typeface="+mj-lt"/>
              <a:buAutoNum type="alphaLcParenR"/>
            </a:pPr>
            <a:endParaRPr lang="en-US" dirty="0" smtClean="0"/>
          </a:p>
          <a:p>
            <a:pPr lvl="1"/>
            <a:endParaRPr lang="en-US" dirty="0"/>
          </a:p>
        </p:txBody>
      </p:sp>
    </p:spTree>
    <p:extLst>
      <p:ext uri="{BB962C8B-B14F-4D97-AF65-F5344CB8AC3E}">
        <p14:creationId xmlns:p14="http://schemas.microsoft.com/office/powerpoint/2010/main" val="40227284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Scoring Tools</a:t>
            </a:r>
            <a:endParaRPr lang="en-US" dirty="0"/>
          </a:p>
        </p:txBody>
      </p:sp>
      <p:sp>
        <p:nvSpPr>
          <p:cNvPr id="3" name="Content Placeholder 2"/>
          <p:cNvSpPr>
            <a:spLocks noGrp="1"/>
          </p:cNvSpPr>
          <p:nvPr>
            <p:ph idx="1"/>
          </p:nvPr>
        </p:nvSpPr>
        <p:spPr>
          <a:xfrm>
            <a:off x="457200" y="1600200"/>
            <a:ext cx="8458200" cy="4525963"/>
          </a:xfrm>
        </p:spPr>
        <p:txBody>
          <a:bodyPr>
            <a:normAutofit fontScale="92500" lnSpcReduction="20000"/>
          </a:bodyPr>
          <a:lstStyle/>
          <a:p>
            <a:pPr marL="0" indent="0">
              <a:buNone/>
            </a:pPr>
            <a:r>
              <a:rPr lang="en-US" dirty="0" smtClean="0"/>
              <a:t>All score sheets should be submitted to Lead Judge at end of competition for scoring</a:t>
            </a:r>
          </a:p>
          <a:p>
            <a:r>
              <a:rPr lang="en-US" dirty="0" smtClean="0"/>
              <a:t>New scoring tools have been created</a:t>
            </a:r>
          </a:p>
          <a:p>
            <a:pPr lvl="1"/>
            <a:r>
              <a:rPr lang="en-US" dirty="0" smtClean="0">
                <a:hlinkClick r:id="rId2"/>
              </a:rPr>
              <a:t>HS Scoring Tool</a:t>
            </a:r>
            <a:endParaRPr lang="en-US" dirty="0" smtClean="0"/>
          </a:p>
          <a:p>
            <a:pPr lvl="1"/>
            <a:r>
              <a:rPr lang="en-US" dirty="0" smtClean="0">
                <a:hlinkClick r:id="rId3"/>
              </a:rPr>
              <a:t>MS Scoring Tool</a:t>
            </a:r>
            <a:endParaRPr lang="en-US" dirty="0"/>
          </a:p>
          <a:p>
            <a:r>
              <a:rPr lang="en-US" dirty="0" smtClean="0"/>
              <a:t>Also have created a Budget Sheet</a:t>
            </a:r>
          </a:p>
          <a:p>
            <a:pPr lvl="1"/>
            <a:r>
              <a:rPr lang="en-US" dirty="0" smtClean="0">
                <a:hlinkClick r:id="rId4"/>
              </a:rPr>
              <a:t>Budget Sheet</a:t>
            </a:r>
            <a:endParaRPr lang="en-US" dirty="0" smtClean="0"/>
          </a:p>
          <a:p>
            <a:pPr lvl="1"/>
            <a:endParaRPr lang="en-US" dirty="0" smtClean="0"/>
          </a:p>
          <a:p>
            <a:r>
              <a:rPr lang="en-US" dirty="0" smtClean="0"/>
              <a:t>Information about specifics of competition rules provided  in the PAC Overview Presentation which is on the MESA Curriculum Website</a:t>
            </a:r>
          </a:p>
          <a:p>
            <a:endParaRPr lang="en-US" dirty="0" smtClean="0"/>
          </a:p>
          <a:p>
            <a:endParaRPr lang="en-US" sz="1200" dirty="0" smtClean="0"/>
          </a:p>
          <a:p>
            <a:pPr marL="1371600" lvl="2" indent="-457200">
              <a:buFont typeface="+mj-lt"/>
              <a:buAutoNum type="alphaLcParenR"/>
            </a:pPr>
            <a:endParaRPr lang="en-US" dirty="0" smtClean="0"/>
          </a:p>
          <a:p>
            <a:pPr marL="1828800" lvl="3" indent="-457200">
              <a:buFont typeface="+mj-lt"/>
              <a:buAutoNum type="alphaLcParenR"/>
            </a:pPr>
            <a:endParaRPr lang="en-US" dirty="0" smtClean="0"/>
          </a:p>
          <a:p>
            <a:pPr lvl="1"/>
            <a:endParaRPr lang="en-US" dirty="0"/>
          </a:p>
        </p:txBody>
      </p:sp>
    </p:spTree>
    <p:extLst>
      <p:ext uri="{BB962C8B-B14F-4D97-AF65-F5344CB8AC3E}">
        <p14:creationId xmlns:p14="http://schemas.microsoft.com/office/powerpoint/2010/main" val="11976396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000" b="1" dirty="0" smtClean="0"/>
              <a:t>Question: </a:t>
            </a:r>
            <a:r>
              <a:rPr lang="en-US" sz="2000" dirty="0" smtClean="0"/>
              <a:t>Can they use two red boards on one arm ?</a:t>
            </a:r>
          </a:p>
          <a:p>
            <a:pPr marL="0" indent="0">
              <a:buNone/>
            </a:pPr>
            <a:r>
              <a:rPr lang="en-US" sz="2000" b="1" dirty="0" smtClean="0"/>
              <a:t>Answer: </a:t>
            </a:r>
            <a:r>
              <a:rPr lang="en-US" sz="2000" dirty="0" smtClean="0"/>
              <a:t>I don't see anything in the rules that prevent you for using 2 Arduino boards</a:t>
            </a:r>
            <a:endParaRPr lang="en-US" sz="2000" b="1" dirty="0" smtClean="0"/>
          </a:p>
          <a:p>
            <a:pPr marL="0" indent="0">
              <a:buNone/>
            </a:pPr>
            <a:endParaRPr lang="en-US" sz="2000" b="1" dirty="0" smtClean="0"/>
          </a:p>
          <a:p>
            <a:pPr marL="0" indent="0">
              <a:buNone/>
            </a:pPr>
            <a:endParaRPr lang="en-US" sz="2000" b="1" dirty="0"/>
          </a:p>
          <a:p>
            <a:pPr marL="0" indent="0">
              <a:buNone/>
            </a:pPr>
            <a:r>
              <a:rPr lang="en-US" sz="2000" b="1" dirty="0" smtClean="0"/>
              <a:t>Question: </a:t>
            </a:r>
            <a:r>
              <a:rPr lang="en-US" sz="2000" dirty="0" smtClean="0"/>
              <a:t>Can they use a UNO (blue board) instead of the </a:t>
            </a:r>
            <a:r>
              <a:rPr lang="en-US" sz="2000" dirty="0" smtClean="0"/>
              <a:t>Sparkfun</a:t>
            </a:r>
            <a:r>
              <a:rPr lang="en-US" sz="2000" dirty="0" smtClean="0"/>
              <a:t> red board?</a:t>
            </a:r>
          </a:p>
          <a:p>
            <a:pPr marL="0" indent="0">
              <a:buNone/>
            </a:pPr>
            <a:r>
              <a:rPr lang="en-US" sz="2000" b="1" dirty="0" smtClean="0"/>
              <a:t>Answer: </a:t>
            </a:r>
            <a:r>
              <a:rPr lang="en-US" sz="2000" dirty="0" smtClean="0"/>
              <a:t>Yes you can use the Arduino UNO instead of the </a:t>
            </a:r>
            <a:r>
              <a:rPr lang="en-US" sz="2000" dirty="0" smtClean="0"/>
              <a:t>Redboard</a:t>
            </a:r>
            <a:r>
              <a:rPr lang="en-US" sz="2000" dirty="0" smtClean="0"/>
              <a:t>.</a:t>
            </a:r>
          </a:p>
          <a:p>
            <a:pPr marL="0" indent="0">
              <a:buNone/>
            </a:pPr>
            <a:endParaRPr lang="en-US" sz="2000" b="1" dirty="0" smtClean="0"/>
          </a:p>
          <a:p>
            <a:pPr marL="0" indent="0">
              <a:buNone/>
            </a:pPr>
            <a:endParaRPr lang="en-US" sz="2000" b="1" dirty="0"/>
          </a:p>
          <a:p>
            <a:pPr marL="0" indent="0">
              <a:buNone/>
            </a:pPr>
            <a:r>
              <a:rPr lang="en-US" sz="2000" b="1" dirty="0" smtClean="0"/>
              <a:t>Question:</a:t>
            </a:r>
            <a:r>
              <a:rPr lang="en-US" sz="2000" dirty="0"/>
              <a:t> </a:t>
            </a:r>
            <a:r>
              <a:rPr lang="en-US" sz="2000" dirty="0" smtClean="0"/>
              <a:t>Are we allowed to buy an "already manufactured" robotic hand? Or do we have to make it?</a:t>
            </a:r>
            <a:endParaRPr lang="en-US" sz="2000" dirty="0"/>
          </a:p>
          <a:p>
            <a:pPr marL="0" indent="0">
              <a:buNone/>
            </a:pPr>
            <a:r>
              <a:rPr lang="en-US" sz="2000" b="1" dirty="0" smtClean="0"/>
              <a:t>Answer: </a:t>
            </a:r>
            <a:r>
              <a:rPr lang="en-US" sz="2000" dirty="0" smtClean="0"/>
              <a:t>No students are not allowed to by a robotic arm they must build it and program it using the Arduino. As state on page 2 of the rules it states " Teams will research, design, build, test and compete using a prosthesis designed to complete the following tasks ...“</a:t>
            </a:r>
          </a:p>
        </p:txBody>
      </p:sp>
    </p:spTree>
    <p:extLst>
      <p:ext uri="{BB962C8B-B14F-4D97-AF65-F5344CB8AC3E}">
        <p14:creationId xmlns:p14="http://schemas.microsoft.com/office/powerpoint/2010/main" val="2742699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a:t>
            </a:r>
            <a:endParaRPr lang="en-US" dirty="0"/>
          </a:p>
        </p:txBody>
      </p:sp>
      <p:sp>
        <p:nvSpPr>
          <p:cNvPr id="3" name="Content Placeholder 2"/>
          <p:cNvSpPr>
            <a:spLocks noGrp="1"/>
          </p:cNvSpPr>
          <p:nvPr>
            <p:ph idx="1"/>
          </p:nvPr>
        </p:nvSpPr>
        <p:spPr/>
        <p:txBody>
          <a:bodyPr/>
          <a:lstStyle/>
          <a:p>
            <a:pPr marL="0" indent="0">
              <a:buNone/>
            </a:pPr>
            <a:r>
              <a:rPr lang="en-US" sz="2000" b="1" dirty="0" smtClean="0"/>
              <a:t>Question: </a:t>
            </a:r>
            <a:r>
              <a:rPr lang="en-US" sz="2000" dirty="0" smtClean="0"/>
              <a:t>Can we use our forearm to turn the prosthetic hand in a circular motion? We know we can't use any part of our arm to open and close the device but we want to know if we can move our arm in a circular motion to utilize the prosthesis to turn things. We ask this because the "nut and bolt" section would require one to screw something in via circular motion which would require the usage of our forearm and even our wrist.</a:t>
            </a:r>
          </a:p>
          <a:p>
            <a:pPr marL="0" indent="0">
              <a:buNone/>
            </a:pPr>
            <a:endParaRPr lang="en-US" sz="2000" dirty="0"/>
          </a:p>
          <a:p>
            <a:pPr marL="0" indent="0">
              <a:buNone/>
            </a:pPr>
            <a:r>
              <a:rPr lang="en-US" sz="2000" b="1" dirty="0" smtClean="0"/>
              <a:t>Answer: </a:t>
            </a:r>
            <a:r>
              <a:rPr lang="en-US" sz="2000" dirty="0" smtClean="0"/>
              <a:t>You can use the forearm to turn the prosthetic arm as that would be a normal movement for someone using a trans-radial prosthetic. However, you may not use your wrist because it should be immobilized.</a:t>
            </a:r>
            <a:endParaRPr lang="en-US" sz="2000" b="1" dirty="0"/>
          </a:p>
        </p:txBody>
      </p:sp>
    </p:spTree>
    <p:extLst>
      <p:ext uri="{BB962C8B-B14F-4D97-AF65-F5344CB8AC3E}">
        <p14:creationId xmlns:p14="http://schemas.microsoft.com/office/powerpoint/2010/main" val="12819718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b="1" dirty="0" smtClean="0"/>
              <a:t>Question: </a:t>
            </a:r>
            <a:r>
              <a:rPr lang="en-US" sz="2000" dirty="0" smtClean="0"/>
              <a:t>Are </a:t>
            </a:r>
            <a:r>
              <a:rPr lang="en-US" sz="2000" dirty="0"/>
              <a:t>immobilization devices weighed as part of the device? Please also define </a:t>
            </a:r>
            <a:r>
              <a:rPr lang="en-US" sz="2000" dirty="0" smtClean="0"/>
              <a:t>what it </a:t>
            </a:r>
            <a:r>
              <a:rPr lang="en-US" sz="2000" dirty="0"/>
              <a:t>means to be a means of "immobilization."</a:t>
            </a:r>
          </a:p>
          <a:p>
            <a:pPr marL="0" indent="0">
              <a:buNone/>
            </a:pPr>
            <a:endParaRPr lang="en-US" sz="2000" b="1" dirty="0" smtClean="0"/>
          </a:p>
          <a:p>
            <a:pPr marL="0" indent="0">
              <a:buNone/>
            </a:pPr>
            <a:r>
              <a:rPr lang="en-US" sz="2000" b="1" dirty="0" smtClean="0"/>
              <a:t>Answer:</a:t>
            </a:r>
            <a:r>
              <a:rPr lang="en-US" sz="2000" dirty="0" smtClean="0"/>
              <a:t>. </a:t>
            </a:r>
            <a:r>
              <a:rPr lang="en-US" sz="2000" dirty="0"/>
              <a:t>Immobilization objects that are separate from the device itself are not considered part of </a:t>
            </a:r>
            <a:r>
              <a:rPr lang="en-US" sz="2000" dirty="0" smtClean="0"/>
              <a:t>the device </a:t>
            </a:r>
            <a:r>
              <a:rPr lang="en-US" sz="2000" dirty="0"/>
              <a:t>and will not be weighed. </a:t>
            </a:r>
            <a:r>
              <a:rPr lang="en-US" sz="2000" dirty="0" smtClean="0"/>
              <a:t>The </a:t>
            </a:r>
            <a:r>
              <a:rPr lang="en-US" sz="2000" dirty="0"/>
              <a:t>purpose of the immobilization is to restrict the movement of the wrist and fingers to </a:t>
            </a:r>
            <a:r>
              <a:rPr lang="en-US" sz="2000" dirty="0" smtClean="0"/>
              <a:t>prevent them </a:t>
            </a:r>
            <a:r>
              <a:rPr lang="en-US" sz="2000" dirty="0"/>
              <a:t>from contributing to the function of the device</a:t>
            </a:r>
            <a:r>
              <a:rPr lang="en-US" sz="2000" i="1" dirty="0" smtClean="0"/>
              <a:t>.</a:t>
            </a:r>
          </a:p>
          <a:p>
            <a:pPr marL="0" indent="0">
              <a:buNone/>
            </a:pPr>
            <a:endParaRPr lang="en-US" sz="2000" b="1" i="1" dirty="0"/>
          </a:p>
          <a:p>
            <a:pPr marL="0" indent="0">
              <a:buNone/>
            </a:pPr>
            <a:r>
              <a:rPr lang="en-US" sz="2000" b="1" dirty="0" smtClean="0"/>
              <a:t>Question: </a:t>
            </a:r>
            <a:r>
              <a:rPr lang="en-US" sz="2000" dirty="0" smtClean="0"/>
              <a:t>In </a:t>
            </a:r>
            <a:r>
              <a:rPr lang="en-US" sz="2000" dirty="0"/>
              <a:t>general rule 7 it states that the unencumbered hand may be used to activate Arduino </a:t>
            </a:r>
            <a:r>
              <a:rPr lang="en-US" sz="2000" dirty="0" smtClean="0"/>
              <a:t>components. Can </a:t>
            </a:r>
            <a:r>
              <a:rPr lang="en-US" sz="2000" dirty="0"/>
              <a:t>you define what activate </a:t>
            </a:r>
            <a:r>
              <a:rPr lang="en-US" sz="2000" dirty="0" smtClean="0"/>
              <a:t>means ?</a:t>
            </a:r>
          </a:p>
          <a:p>
            <a:pPr marL="0" indent="0">
              <a:buNone/>
            </a:pPr>
            <a:endParaRPr lang="en-US" sz="2000" dirty="0"/>
          </a:p>
          <a:p>
            <a:pPr marL="0" indent="0">
              <a:buNone/>
            </a:pPr>
            <a:r>
              <a:rPr lang="en-US" sz="2000" b="1" dirty="0" smtClean="0"/>
              <a:t>Answer: </a:t>
            </a:r>
            <a:r>
              <a:rPr lang="en-US" sz="2000" dirty="0"/>
              <a:t>In this case activation means either providing power to the system (i.e. turning a switch to on) </a:t>
            </a:r>
            <a:r>
              <a:rPr lang="en-US" sz="2000" dirty="0" smtClean="0"/>
              <a:t>or initiating </a:t>
            </a:r>
            <a:r>
              <a:rPr lang="en-US" sz="2000" dirty="0"/>
              <a:t>the programming at the beginning of the task trial. Once the trial begins the unencumbered </a:t>
            </a:r>
            <a:r>
              <a:rPr lang="en-US" sz="2000" dirty="0" smtClean="0"/>
              <a:t>hand can </a:t>
            </a:r>
            <a:r>
              <a:rPr lang="en-US" sz="2000" dirty="0"/>
              <a:t>no longer interact with the device and/or the Arduino components.</a:t>
            </a:r>
          </a:p>
        </p:txBody>
      </p:sp>
    </p:spTree>
    <p:extLst>
      <p:ext uri="{BB962C8B-B14F-4D97-AF65-F5344CB8AC3E}">
        <p14:creationId xmlns:p14="http://schemas.microsoft.com/office/powerpoint/2010/main" val="19960720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2016 PAC 2.0 Competition Dates</a:t>
            </a:r>
            <a:endParaRPr lang="en-US" dirty="0"/>
          </a:p>
        </p:txBody>
      </p:sp>
      <p:sp>
        <p:nvSpPr>
          <p:cNvPr id="3" name="Content Placeholder 2"/>
          <p:cNvSpPr>
            <a:spLocks noGrp="1"/>
          </p:cNvSpPr>
          <p:nvPr>
            <p:ph idx="1"/>
          </p:nvPr>
        </p:nvSpPr>
        <p:spPr/>
        <p:txBody>
          <a:bodyPr>
            <a:normAutofit fontScale="85000" lnSpcReduction="20000"/>
          </a:bodyPr>
          <a:lstStyle/>
          <a:p>
            <a:pPr marL="284163" indent="-284163">
              <a:defRPr/>
            </a:pPr>
            <a:r>
              <a:rPr lang="en-US" sz="2000" b="1" dirty="0"/>
              <a:t>CA Local Competition: </a:t>
            </a:r>
            <a:r>
              <a:rPr lang="en-US" sz="2000" dirty="0"/>
              <a:t>Check with local MESA Center for competition dates </a:t>
            </a:r>
          </a:p>
          <a:p>
            <a:pPr marL="284163" indent="-284163">
              <a:defRPr/>
            </a:pPr>
            <a:endParaRPr lang="en-US" sz="2000" dirty="0"/>
          </a:p>
          <a:p>
            <a:pPr marL="284163" indent="-284163">
              <a:defRPr/>
            </a:pPr>
            <a:r>
              <a:rPr lang="en-US" sz="2000" b="1" dirty="0"/>
              <a:t>Regional Competition:</a:t>
            </a:r>
          </a:p>
          <a:p>
            <a:pPr marL="558483" lvl="1" indent="-284163">
              <a:buFont typeface="Arial" pitchFamily="34" charset="0"/>
              <a:buChar char="•"/>
              <a:defRPr/>
            </a:pPr>
            <a:r>
              <a:rPr lang="en-US" sz="1600" b="1" dirty="0"/>
              <a:t>North:  </a:t>
            </a:r>
            <a:r>
              <a:rPr lang="en-US" sz="1600" dirty="0"/>
              <a:t>April 30, 2016  @ UC Davis</a:t>
            </a:r>
          </a:p>
          <a:p>
            <a:pPr marL="558483" lvl="1" indent="-284163">
              <a:buFont typeface="Arial" pitchFamily="34" charset="0"/>
              <a:buChar char="•"/>
              <a:defRPr/>
            </a:pPr>
            <a:r>
              <a:rPr lang="en-US" sz="1600" b="1" dirty="0"/>
              <a:t>Central:  </a:t>
            </a:r>
            <a:r>
              <a:rPr lang="en-US" sz="1600" dirty="0"/>
              <a:t>April 9, 2016 @ CSU Fresno</a:t>
            </a:r>
          </a:p>
          <a:p>
            <a:pPr marL="558483" lvl="1" indent="-284163">
              <a:buFont typeface="Arial" pitchFamily="34" charset="0"/>
              <a:buChar char="•"/>
              <a:defRPr/>
            </a:pPr>
            <a:r>
              <a:rPr lang="en-US" sz="1600" b="1" dirty="0"/>
              <a:t>LA Metro: </a:t>
            </a:r>
            <a:r>
              <a:rPr lang="en-US" sz="1600" dirty="0"/>
              <a:t>April 9, 2016 (HS) @ CSULB; April 23, 2016 (MS) @ UCLA</a:t>
            </a:r>
          </a:p>
          <a:p>
            <a:pPr marL="558483" lvl="1" indent="-284163">
              <a:buFont typeface="Arial" pitchFamily="34" charset="0"/>
              <a:buChar char="•"/>
              <a:defRPr/>
            </a:pPr>
            <a:r>
              <a:rPr lang="en-US" sz="1600" b="1" dirty="0"/>
              <a:t>South: </a:t>
            </a:r>
            <a:r>
              <a:rPr lang="en-US" sz="1600" dirty="0"/>
              <a:t>April 9, 2016 (MS) @ UCR;  April 16, 2016 (HS) @ Imperial Valley</a:t>
            </a:r>
          </a:p>
          <a:p>
            <a:pPr marL="558483" lvl="1" indent="-284163">
              <a:buFont typeface="Arial" pitchFamily="34" charset="0"/>
              <a:buChar char="•"/>
              <a:defRPr/>
            </a:pPr>
            <a:r>
              <a:rPr lang="en-US" sz="1600" dirty="0"/>
              <a:t>Check with host center for Technical Paper due dates</a:t>
            </a:r>
          </a:p>
          <a:p>
            <a:pPr marL="558483" lvl="1" indent="-284163">
              <a:buFont typeface="Arial" pitchFamily="34" charset="0"/>
              <a:buChar char="•"/>
              <a:defRPr/>
            </a:pPr>
            <a:endParaRPr lang="en-US" sz="1600" dirty="0"/>
          </a:p>
          <a:p>
            <a:pPr marL="284163" indent="-284163">
              <a:defRPr/>
            </a:pPr>
            <a:r>
              <a:rPr lang="en-US" sz="2000" b="1" dirty="0"/>
              <a:t>CA State Competition @ UC Irvine:   </a:t>
            </a:r>
            <a:r>
              <a:rPr lang="en-US" sz="2000" dirty="0"/>
              <a:t>May 14, 2016</a:t>
            </a:r>
          </a:p>
          <a:p>
            <a:pPr marL="558483" lvl="1" indent="-284163">
              <a:buFont typeface="Arial" pitchFamily="34" charset="0"/>
              <a:buChar char="•"/>
              <a:defRPr/>
            </a:pPr>
            <a:r>
              <a:rPr lang="en-US" dirty="0"/>
              <a:t>Technical Papers due: May 7, 2016</a:t>
            </a:r>
          </a:p>
          <a:p>
            <a:pPr marL="284163" indent="-284163">
              <a:defRPr/>
            </a:pPr>
            <a:endParaRPr lang="en-US" sz="2000" b="1" dirty="0"/>
          </a:p>
          <a:p>
            <a:pPr marL="284163" indent="-284163">
              <a:defRPr/>
            </a:pPr>
            <a:r>
              <a:rPr lang="en-US" sz="2000" b="1" dirty="0"/>
              <a:t>National Competition in Utah</a:t>
            </a:r>
            <a:r>
              <a:rPr lang="en-US" sz="2000" dirty="0"/>
              <a:t>: June 21 – 25, 2016</a:t>
            </a:r>
          </a:p>
          <a:p>
            <a:pPr marL="558483" lvl="1" indent="-284163">
              <a:buFont typeface="Arial" pitchFamily="34" charset="0"/>
              <a:buChar char="•"/>
              <a:defRPr/>
            </a:pPr>
            <a:r>
              <a:rPr lang="en-US" dirty="0"/>
              <a:t>Technical Paper due: June 3, 2016</a:t>
            </a:r>
          </a:p>
          <a:p>
            <a:pPr marL="558483" lvl="1" indent="-284163">
              <a:buFont typeface="Arial" pitchFamily="34" charset="0"/>
              <a:buChar char="•"/>
              <a:defRPr/>
            </a:pPr>
            <a:r>
              <a:rPr lang="en-US" dirty="0"/>
              <a:t>Email to mailto:nationalcompetition@mesausa.org</a:t>
            </a:r>
          </a:p>
          <a:p>
            <a:pPr marL="558483" lvl="1" indent="-284163">
              <a:buFont typeface="Arial" pitchFamily="34" charset="0"/>
              <a:buChar char="•"/>
              <a:defRPr/>
            </a:pPr>
            <a:r>
              <a:rPr lang="en-US" dirty="0"/>
              <a:t>Late papers accepted up to June 5, 2016 with 10 point deduction</a:t>
            </a:r>
          </a:p>
          <a:p>
            <a:endParaRPr lang="en-US" dirty="0"/>
          </a:p>
        </p:txBody>
      </p:sp>
    </p:spTree>
    <p:extLst>
      <p:ext uri="{BB962C8B-B14F-4D97-AF65-F5344CB8AC3E}">
        <p14:creationId xmlns:p14="http://schemas.microsoft.com/office/powerpoint/2010/main" val="270237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Day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Before beginning the competition</a:t>
            </a:r>
          </a:p>
          <a:p>
            <a:pPr lvl="1"/>
            <a:r>
              <a:rPr lang="en-US" dirty="0" smtClean="0"/>
              <a:t>Gather all competitors and review the rules and explain the competition process</a:t>
            </a:r>
          </a:p>
          <a:p>
            <a:pPr lvl="2"/>
            <a:r>
              <a:rPr lang="en-US" dirty="0" smtClean="0"/>
              <a:t>i.e. location of rooms, order of device performance</a:t>
            </a:r>
          </a:p>
          <a:p>
            <a:pPr marL="914400" lvl="2" indent="0">
              <a:buNone/>
            </a:pPr>
            <a:endParaRPr lang="en-US" dirty="0" smtClean="0"/>
          </a:p>
          <a:p>
            <a:pPr lvl="1"/>
            <a:r>
              <a:rPr lang="en-US" dirty="0" smtClean="0"/>
              <a:t>Have teams choose order in which they will compete for the Device </a:t>
            </a:r>
            <a:r>
              <a:rPr lang="en-US" dirty="0"/>
              <a:t>P</a:t>
            </a:r>
            <a:r>
              <a:rPr lang="en-US" dirty="0" smtClean="0"/>
              <a:t>erformance</a:t>
            </a:r>
          </a:p>
          <a:p>
            <a:pPr lvl="2"/>
            <a:r>
              <a:rPr lang="en-US" dirty="0" smtClean="0"/>
              <a:t>Regional: Based on the order chosen, have student participate in the Academic Poster Presentation in the opposite order</a:t>
            </a:r>
          </a:p>
          <a:p>
            <a:pPr lvl="1"/>
            <a:r>
              <a:rPr lang="en-US" dirty="0" smtClean="0"/>
              <a:t>Each site should have a representative participating in judging of each component of competition at regional level</a:t>
            </a:r>
          </a:p>
          <a:p>
            <a:pPr lvl="1"/>
            <a:endParaRPr lang="en-US" dirty="0" smtClean="0"/>
          </a:p>
          <a:p>
            <a:pPr lvl="1"/>
            <a:endParaRPr lang="en-US" dirty="0"/>
          </a:p>
        </p:txBody>
      </p:sp>
    </p:spTree>
    <p:extLst>
      <p:ext uri="{BB962C8B-B14F-4D97-AF65-F5344CB8AC3E}">
        <p14:creationId xmlns:p14="http://schemas.microsoft.com/office/powerpoint/2010/main" val="475439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Microcontroller</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 can use devices other than the SparkFun </a:t>
            </a:r>
            <a:r>
              <a:rPr lang="en-US" dirty="0" smtClean="0"/>
              <a:t>Redboard</a:t>
            </a:r>
            <a:r>
              <a:rPr lang="en-US" dirty="0" smtClean="0"/>
              <a:t> microcontroller.</a:t>
            </a:r>
          </a:p>
          <a:p>
            <a:r>
              <a:rPr lang="en-US" dirty="0" smtClean="0"/>
              <a:t>The board used must be Arduino compatible</a:t>
            </a:r>
          </a:p>
          <a:p>
            <a:pPr lvl="1"/>
            <a:r>
              <a:rPr lang="en-US" dirty="0" smtClean="0"/>
              <a:t>Possible brands include</a:t>
            </a:r>
          </a:p>
          <a:p>
            <a:pPr lvl="2"/>
            <a:r>
              <a:rPr lang="en-US" dirty="0" smtClean="0"/>
              <a:t>Arduino Uno</a:t>
            </a:r>
          </a:p>
          <a:p>
            <a:pPr lvl="2"/>
            <a:r>
              <a:rPr lang="en-US" dirty="0" smtClean="0"/>
              <a:t>Sparkfun</a:t>
            </a:r>
            <a:r>
              <a:rPr lang="en-US" dirty="0" smtClean="0"/>
              <a:t> </a:t>
            </a:r>
            <a:r>
              <a:rPr lang="en-US" dirty="0" smtClean="0"/>
              <a:t>Redboard</a:t>
            </a:r>
            <a:endParaRPr lang="en-US" dirty="0" smtClean="0"/>
          </a:p>
          <a:p>
            <a:pPr lvl="2"/>
            <a:r>
              <a:rPr lang="en-US" dirty="0" smtClean="0"/>
              <a:t>16Hertz Uno R3</a:t>
            </a:r>
          </a:p>
          <a:p>
            <a:r>
              <a:rPr lang="en-US" dirty="0" smtClean="0"/>
              <a:t>Have to have documentation that it is Arduino compatible and have a picture of the device</a:t>
            </a:r>
          </a:p>
        </p:txBody>
      </p:sp>
    </p:spTree>
    <p:extLst>
      <p:ext uri="{BB962C8B-B14F-4D97-AF65-F5344CB8AC3E}">
        <p14:creationId xmlns:p14="http://schemas.microsoft.com/office/powerpoint/2010/main" val="374855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Microcontroller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At the State &amp; National Level, students will be asked to </a:t>
            </a:r>
            <a:r>
              <a:rPr lang="en-US" dirty="0"/>
              <a:t>b</a:t>
            </a:r>
            <a:r>
              <a:rPr lang="en-US" dirty="0" smtClean="0"/>
              <a:t>ring laptop the spec check and show judges the programming</a:t>
            </a:r>
          </a:p>
          <a:p>
            <a:pPr lvl="1"/>
            <a:r>
              <a:rPr lang="en-US" dirty="0" smtClean="0"/>
              <a:t>Judges need to look for the following statements in the programming to verify Arduino Programming</a:t>
            </a:r>
          </a:p>
          <a:p>
            <a:pPr lvl="2"/>
            <a:r>
              <a:rPr lang="en-US" dirty="0" smtClean="0"/>
              <a:t>Void Set Up</a:t>
            </a:r>
          </a:p>
          <a:p>
            <a:pPr lvl="2"/>
            <a:r>
              <a:rPr lang="en-US" dirty="0" smtClean="0"/>
              <a:t>Void Loop\</a:t>
            </a:r>
          </a:p>
          <a:p>
            <a:pPr lvl="1"/>
            <a:r>
              <a:rPr lang="en-US" dirty="0" smtClean="0"/>
              <a:t>Teams must comment sections in their program to indicate what is being done in sections  </a:t>
            </a:r>
          </a:p>
          <a:p>
            <a:r>
              <a:rPr lang="en-US" dirty="0" smtClean="0"/>
              <a:t>Site have the option of verifying programming in the same manner of choosing at the lower levels</a:t>
            </a:r>
          </a:p>
          <a:p>
            <a:pPr lvl="1"/>
            <a:r>
              <a:rPr lang="en-US" dirty="0" smtClean="0"/>
              <a:t>Can have students send program via email day before</a:t>
            </a:r>
          </a:p>
          <a:p>
            <a:pPr lvl="1"/>
            <a:r>
              <a:rPr lang="en-US" dirty="0" smtClean="0"/>
              <a:t>Print out a copy to submit during check-in</a:t>
            </a:r>
          </a:p>
          <a:p>
            <a:pPr lvl="1"/>
            <a:endParaRPr lang="en-US" dirty="0" smtClean="0"/>
          </a:p>
          <a:p>
            <a:endParaRPr lang="en-US" dirty="0" smtClean="0"/>
          </a:p>
        </p:txBody>
      </p:sp>
    </p:spTree>
    <p:extLst>
      <p:ext uri="{BB962C8B-B14F-4D97-AF65-F5344CB8AC3E}">
        <p14:creationId xmlns:p14="http://schemas.microsoft.com/office/powerpoint/2010/main" val="697958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Microcontroller</a:t>
            </a:r>
            <a:endParaRPr lang="en-US" dirty="0"/>
          </a:p>
        </p:txBody>
      </p:sp>
      <p:pic>
        <p:nvPicPr>
          <p:cNvPr id="11268" name="Picture 4" descr="https://startingelectronics.org/beginners/start-electronics-now/tut3-starting-with-arduino/arduino-blink-pro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524000"/>
            <a:ext cx="4371975" cy="525688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866900" y="4188768"/>
            <a:ext cx="762000" cy="230832"/>
          </a:xfrm>
          <a:prstGeom prst="rect">
            <a:avLst/>
          </a:prstGeom>
          <a:solidFill>
            <a:srgbClr val="FFFF00">
              <a:alpha val="31000"/>
            </a:srgbClr>
          </a:solidFill>
          <a:ln w="15875">
            <a:solidFill>
              <a:schemeClr val="tx1"/>
            </a:solidFill>
          </a:ln>
        </p:spPr>
        <p:txBody>
          <a:bodyPr wrap="square" rtlCol="0">
            <a:spAutoFit/>
          </a:bodyPr>
          <a:lstStyle/>
          <a:p>
            <a:endParaRPr lang="en-US" sz="900" dirty="0"/>
          </a:p>
        </p:txBody>
      </p:sp>
      <p:sp>
        <p:nvSpPr>
          <p:cNvPr id="5" name="TextBox 4"/>
          <p:cNvSpPr txBox="1"/>
          <p:nvPr/>
        </p:nvSpPr>
        <p:spPr>
          <a:xfrm>
            <a:off x="1858433" y="3352800"/>
            <a:ext cx="838200" cy="230832"/>
          </a:xfrm>
          <a:prstGeom prst="rect">
            <a:avLst/>
          </a:prstGeom>
          <a:solidFill>
            <a:srgbClr val="FFFF00">
              <a:alpha val="31000"/>
            </a:srgbClr>
          </a:solidFill>
          <a:ln w="15875">
            <a:solidFill>
              <a:schemeClr val="tx1"/>
            </a:solidFill>
          </a:ln>
        </p:spPr>
        <p:txBody>
          <a:bodyPr wrap="square" rtlCol="0">
            <a:spAutoFit/>
          </a:bodyPr>
          <a:lstStyle/>
          <a:p>
            <a:endParaRPr lang="en-US" sz="900" dirty="0"/>
          </a:p>
        </p:txBody>
      </p:sp>
      <p:sp>
        <p:nvSpPr>
          <p:cNvPr id="6" name="TextBox 5"/>
          <p:cNvSpPr txBox="1"/>
          <p:nvPr/>
        </p:nvSpPr>
        <p:spPr>
          <a:xfrm>
            <a:off x="6629400" y="3597448"/>
            <a:ext cx="1371600" cy="369332"/>
          </a:xfrm>
          <a:prstGeom prst="rect">
            <a:avLst/>
          </a:prstGeom>
          <a:noFill/>
        </p:spPr>
        <p:txBody>
          <a:bodyPr wrap="square" rtlCol="0">
            <a:spAutoFit/>
          </a:bodyPr>
          <a:lstStyle/>
          <a:p>
            <a:pPr algn="ctr"/>
            <a:r>
              <a:rPr lang="en-US" dirty="0" smtClean="0"/>
              <a:t>Comments</a:t>
            </a:r>
            <a:endParaRPr lang="en-US" dirty="0"/>
          </a:p>
        </p:txBody>
      </p:sp>
      <p:cxnSp>
        <p:nvCxnSpPr>
          <p:cNvPr id="9" name="Straight Arrow Connector 8"/>
          <p:cNvCxnSpPr>
            <a:stCxn id="6" idx="1"/>
          </p:cNvCxnSpPr>
          <p:nvPr/>
        </p:nvCxnSpPr>
        <p:spPr>
          <a:xfrm flipH="1" flipV="1">
            <a:off x="5057775" y="2963333"/>
            <a:ext cx="1571625" cy="818781"/>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1"/>
          </p:cNvCxnSpPr>
          <p:nvPr/>
        </p:nvCxnSpPr>
        <p:spPr>
          <a:xfrm flipH="1" flipV="1">
            <a:off x="5105400" y="3689781"/>
            <a:ext cx="1524000" cy="92333"/>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1"/>
          </p:cNvCxnSpPr>
          <p:nvPr/>
        </p:nvCxnSpPr>
        <p:spPr>
          <a:xfrm flipH="1">
            <a:off x="4478867" y="3782114"/>
            <a:ext cx="2150533" cy="585443"/>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407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a:t>
            </a:r>
            <a:endParaRPr lang="en-US" dirty="0"/>
          </a:p>
        </p:txBody>
      </p:sp>
      <p:sp>
        <p:nvSpPr>
          <p:cNvPr id="3" name="Content Placeholder 2"/>
          <p:cNvSpPr>
            <a:spLocks noGrp="1"/>
          </p:cNvSpPr>
          <p:nvPr>
            <p:ph idx="1"/>
          </p:nvPr>
        </p:nvSpPr>
        <p:spPr/>
        <p:txBody>
          <a:bodyPr/>
          <a:lstStyle/>
          <a:p>
            <a:r>
              <a:rPr lang="en-US" dirty="0" smtClean="0"/>
              <a:t>Number of Judges</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08292948"/>
              </p:ext>
            </p:extLst>
          </p:nvPr>
        </p:nvGraphicFramePr>
        <p:xfrm>
          <a:off x="1447800" y="2362200"/>
          <a:ext cx="6553200" cy="2245779"/>
        </p:xfrm>
        <a:graphic>
          <a:graphicData uri="http://schemas.openxmlformats.org/drawingml/2006/table">
            <a:tbl>
              <a:tblPr firstRow="1" bandRow="1">
                <a:tableStyleId>{5C22544A-7EE6-4342-B048-85BDC9FD1C3A}</a:tableStyleId>
              </a:tblPr>
              <a:tblGrid>
                <a:gridCol w="3563302"/>
                <a:gridCol w="2989898"/>
              </a:tblGrid>
              <a:tr h="527901">
                <a:tc>
                  <a:txBody>
                    <a:bodyPr/>
                    <a:lstStyle/>
                    <a:p>
                      <a:pPr algn="ctr"/>
                      <a:r>
                        <a:rPr lang="en-US" dirty="0" smtClean="0"/>
                        <a:t>PAC Component</a:t>
                      </a:r>
                      <a:endParaRPr lang="en-US" dirty="0"/>
                    </a:p>
                  </a:txBody>
                  <a:tcPr/>
                </a:tc>
                <a:tc>
                  <a:txBody>
                    <a:bodyPr/>
                    <a:lstStyle/>
                    <a:p>
                      <a:pPr algn="ctr"/>
                      <a:r>
                        <a:rPr lang="en-US" dirty="0" smtClean="0"/>
                        <a:t>Middle  &amp; High School</a:t>
                      </a:r>
                    </a:p>
                    <a:p>
                      <a:pPr algn="ctr"/>
                      <a:r>
                        <a:rPr lang="en-US" b="0" dirty="0" smtClean="0"/>
                        <a:t>(# judges)</a:t>
                      </a:r>
                      <a:endParaRPr lang="en-US" b="0" dirty="0"/>
                    </a:p>
                  </a:txBody>
                  <a:tcPr/>
                </a:tc>
              </a:tr>
              <a:tr h="535233">
                <a:tc>
                  <a:txBody>
                    <a:bodyPr/>
                    <a:lstStyle/>
                    <a:p>
                      <a:pPr algn="ctr"/>
                      <a:r>
                        <a:rPr lang="en-US" dirty="0" smtClean="0"/>
                        <a:t>Technical Paper</a:t>
                      </a:r>
                      <a:endParaRPr lang="en-US" dirty="0"/>
                    </a:p>
                  </a:txBody>
                  <a:tcPr/>
                </a:tc>
                <a:tc>
                  <a:txBody>
                    <a:bodyPr/>
                    <a:lstStyle/>
                    <a:p>
                      <a:pPr algn="ctr"/>
                      <a:r>
                        <a:rPr lang="en-US" dirty="0" smtClean="0"/>
                        <a:t>3</a:t>
                      </a:r>
                      <a:endParaRPr lang="en-US" dirty="0"/>
                    </a:p>
                  </a:txBody>
                  <a:tcPr/>
                </a:tc>
              </a:tr>
              <a:tr h="535233">
                <a:tc>
                  <a:txBody>
                    <a:bodyPr/>
                    <a:lstStyle/>
                    <a:p>
                      <a:pPr algn="ctr"/>
                      <a:r>
                        <a:rPr lang="en-US" dirty="0" smtClean="0"/>
                        <a:t>Academic Poster Presentation</a:t>
                      </a:r>
                      <a:endParaRPr lang="en-US" dirty="0"/>
                    </a:p>
                  </a:txBody>
                  <a:tcPr/>
                </a:tc>
                <a:tc>
                  <a:txBody>
                    <a:bodyPr/>
                    <a:lstStyle/>
                    <a:p>
                      <a:pPr algn="ctr"/>
                      <a:r>
                        <a:rPr lang="en-US" dirty="0" smtClean="0"/>
                        <a:t>6</a:t>
                      </a:r>
                      <a:r>
                        <a:rPr lang="en-US" baseline="0" dirty="0" smtClean="0"/>
                        <a:t> at regional level</a:t>
                      </a:r>
                      <a:endParaRPr lang="en-US" dirty="0"/>
                    </a:p>
                  </a:txBody>
                  <a:tcPr/>
                </a:tc>
              </a:tr>
              <a:tr h="535233">
                <a:tc>
                  <a:txBody>
                    <a:bodyPr/>
                    <a:lstStyle/>
                    <a:p>
                      <a:pPr algn="ctr"/>
                      <a:r>
                        <a:rPr lang="en-US" dirty="0" smtClean="0"/>
                        <a:t>Device Performance</a:t>
                      </a:r>
                      <a:endParaRPr lang="en-US" dirty="0"/>
                    </a:p>
                  </a:txBody>
                  <a:tcPr/>
                </a:tc>
                <a:tc>
                  <a:txBody>
                    <a:bodyPr/>
                    <a:lstStyle/>
                    <a:p>
                      <a:pPr algn="ctr"/>
                      <a:r>
                        <a:rPr lang="en-US" dirty="0" smtClean="0"/>
                        <a:t>7 - 8</a:t>
                      </a:r>
                      <a:endParaRPr lang="en-US" dirty="0"/>
                    </a:p>
                  </a:txBody>
                  <a:tcPr/>
                </a:tc>
              </a:tr>
            </a:tbl>
          </a:graphicData>
        </a:graphic>
      </p:graphicFrame>
    </p:spTree>
    <p:extLst>
      <p:ext uri="{BB962C8B-B14F-4D97-AF65-F5344CB8AC3E}">
        <p14:creationId xmlns:p14="http://schemas.microsoft.com/office/powerpoint/2010/main" val="2705538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Judging – Technical Paper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Equipment Needed</a:t>
            </a:r>
          </a:p>
          <a:p>
            <a:pPr lvl="1"/>
            <a:r>
              <a:rPr lang="en-US" dirty="0" smtClean="0"/>
              <a:t>Competition Rules</a:t>
            </a:r>
          </a:p>
          <a:p>
            <a:pPr lvl="1"/>
            <a:r>
              <a:rPr lang="en-US" dirty="0" smtClean="0"/>
              <a:t>Score Sheets</a:t>
            </a:r>
          </a:p>
          <a:p>
            <a:pPr lvl="1"/>
            <a:r>
              <a:rPr lang="en-US" dirty="0" smtClean="0"/>
              <a:t>Pens</a:t>
            </a:r>
          </a:p>
          <a:p>
            <a:r>
              <a:rPr lang="en-US" dirty="0" smtClean="0"/>
              <a:t>Preliminary – </a:t>
            </a:r>
          </a:p>
          <a:p>
            <a:pPr lvl="1"/>
            <a:r>
              <a:rPr lang="en-US" dirty="0"/>
              <a:t> </a:t>
            </a:r>
            <a:r>
              <a:rPr lang="en-US" dirty="0" smtClean="0"/>
              <a:t>judges receive technical papers at least a week before competition</a:t>
            </a:r>
          </a:p>
          <a:p>
            <a:pPr lvl="2"/>
            <a:r>
              <a:rPr lang="en-US" dirty="0" smtClean="0"/>
              <a:t>Depends on number of papers being submitted</a:t>
            </a:r>
          </a:p>
          <a:p>
            <a:pPr lvl="2"/>
            <a:r>
              <a:rPr lang="en-US" dirty="0" smtClean="0"/>
              <a:t>Can implement deduction for late papers up to a certain date</a:t>
            </a:r>
          </a:p>
          <a:p>
            <a:pPr lvl="1"/>
            <a:r>
              <a:rPr lang="en-US" dirty="0" smtClean="0"/>
              <a:t> Documents must be submitted as .</a:t>
            </a:r>
            <a:r>
              <a:rPr lang="en-US" dirty="0" smtClean="0"/>
              <a:t>pdf</a:t>
            </a:r>
            <a:r>
              <a:rPr lang="en-US" dirty="0" smtClean="0"/>
              <a:t> format</a:t>
            </a:r>
          </a:p>
          <a:p>
            <a:pPr lvl="1"/>
            <a:r>
              <a:rPr lang="en-US" dirty="0" smtClean="0"/>
              <a:t>2 – 3 judges; each judges should read all papers</a:t>
            </a:r>
          </a:p>
          <a:p>
            <a:pPr lvl="1"/>
            <a:endParaRPr lang="en-US" dirty="0" smtClean="0"/>
          </a:p>
          <a:p>
            <a:pPr lvl="1"/>
            <a:endParaRPr lang="en-US" dirty="0"/>
          </a:p>
        </p:txBody>
      </p:sp>
    </p:spTree>
    <p:extLst>
      <p:ext uri="{BB962C8B-B14F-4D97-AF65-F5344CB8AC3E}">
        <p14:creationId xmlns:p14="http://schemas.microsoft.com/office/powerpoint/2010/main" val="1093734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TotalTime>
  <Words>1827</Words>
  <Application>Microsoft Office PowerPoint</Application>
  <PresentationFormat>On-screen Show (4:3)</PresentationFormat>
  <Paragraphs>271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Implementation Webinar</vt:lpstr>
      <vt:lpstr>PAC 2.0</vt:lpstr>
      <vt:lpstr>PAC 2.0</vt:lpstr>
      <vt:lpstr>Competition Day</vt:lpstr>
      <vt:lpstr>Use of Microcontroller</vt:lpstr>
      <vt:lpstr>Use of Microcontroller</vt:lpstr>
      <vt:lpstr>Use of Microcontroller</vt:lpstr>
      <vt:lpstr>Judging</vt:lpstr>
      <vt:lpstr>Judging – Technical Paper</vt:lpstr>
      <vt:lpstr>Judging – Technical Paper</vt:lpstr>
      <vt:lpstr>Judging – Academic Poster Display</vt:lpstr>
      <vt:lpstr>Judging – Academic Poster Display</vt:lpstr>
      <vt:lpstr>Judging – Academic Poster Display</vt:lpstr>
      <vt:lpstr>Judging – Academic Poster Presentation</vt:lpstr>
      <vt:lpstr>Judging – Academic Poster Presentation</vt:lpstr>
      <vt:lpstr>Judging – Device Performance</vt:lpstr>
      <vt:lpstr>Judging – Device Performance</vt:lpstr>
      <vt:lpstr>Judging – Device Performance</vt:lpstr>
      <vt:lpstr>Judging – Device Performance</vt:lpstr>
      <vt:lpstr>Device Performance</vt:lpstr>
      <vt:lpstr>Judging – Device Performance</vt:lpstr>
      <vt:lpstr>Judging – Device Performance</vt:lpstr>
      <vt:lpstr>Judging – Device Performance</vt:lpstr>
      <vt:lpstr>Judging – Device Performance</vt:lpstr>
      <vt:lpstr>Judging – Device Performance</vt:lpstr>
      <vt:lpstr>Judging – Device Performance</vt:lpstr>
      <vt:lpstr>Judging – Device Performance</vt:lpstr>
      <vt:lpstr>Judging – Device Performance</vt:lpstr>
      <vt:lpstr>Judging – Device Performance</vt:lpstr>
      <vt:lpstr>Judging – Device Performance</vt:lpstr>
      <vt:lpstr>Judging – Device Performance</vt:lpstr>
      <vt:lpstr>Judging – Device Performance</vt:lpstr>
      <vt:lpstr>Judging – Scoring Tools</vt:lpstr>
      <vt:lpstr>FAQ</vt:lpstr>
      <vt:lpstr>FAQ</vt:lpstr>
      <vt:lpstr>FAQ</vt:lpstr>
      <vt:lpstr>2016 PAC 2.0 Competition Dates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Webinar</dc:title>
  <dc:creator>CathyD</dc:creator>
  <cp:lastModifiedBy>CathyD</cp:lastModifiedBy>
  <cp:revision>29</cp:revision>
  <cp:lastPrinted>2016-01-22T17:29:59Z</cp:lastPrinted>
  <dcterms:created xsi:type="dcterms:W3CDTF">2016-01-21T22:10:26Z</dcterms:created>
  <dcterms:modified xsi:type="dcterms:W3CDTF">2016-01-22T19:52:22Z</dcterms:modified>
</cp:coreProperties>
</file>